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</p:sldMasterIdLst>
  <p:notesMasterIdLst>
    <p:notesMasterId r:id="rId35"/>
  </p:notesMasterIdLst>
  <p:handoutMasterIdLst>
    <p:handoutMasterId r:id="rId36"/>
  </p:handoutMasterIdLst>
  <p:sldIdLst>
    <p:sldId id="256" r:id="rId2"/>
    <p:sldId id="278" r:id="rId3"/>
    <p:sldId id="262" r:id="rId4"/>
    <p:sldId id="258" r:id="rId5"/>
    <p:sldId id="259" r:id="rId6"/>
    <p:sldId id="281" r:id="rId7"/>
    <p:sldId id="287" r:id="rId8"/>
    <p:sldId id="296" r:id="rId9"/>
    <p:sldId id="297" r:id="rId10"/>
    <p:sldId id="288" r:id="rId11"/>
    <p:sldId id="263" r:id="rId12"/>
    <p:sldId id="274" r:id="rId13"/>
    <p:sldId id="260" r:id="rId14"/>
    <p:sldId id="276" r:id="rId15"/>
    <p:sldId id="264" r:id="rId16"/>
    <p:sldId id="279" r:id="rId17"/>
    <p:sldId id="275" r:id="rId18"/>
    <p:sldId id="261" r:id="rId19"/>
    <p:sldId id="267" r:id="rId20"/>
    <p:sldId id="295" r:id="rId21"/>
    <p:sldId id="266" r:id="rId22"/>
    <p:sldId id="282" r:id="rId23"/>
    <p:sldId id="283" r:id="rId24"/>
    <p:sldId id="284" r:id="rId25"/>
    <p:sldId id="290" r:id="rId26"/>
    <p:sldId id="289" r:id="rId27"/>
    <p:sldId id="291" r:id="rId28"/>
    <p:sldId id="285" r:id="rId29"/>
    <p:sldId id="286" r:id="rId30"/>
    <p:sldId id="271" r:id="rId31"/>
    <p:sldId id="272" r:id="rId32"/>
    <p:sldId id="273" r:id="rId33"/>
    <p:sldId id="268" r:id="rId34"/>
  </p:sldIdLst>
  <p:sldSz cx="12192000" cy="6858000"/>
  <p:notesSz cx="6858000" cy="9144000"/>
  <p:embeddedFontLst>
    <p:embeddedFont>
      <p:font typeface="나눔바른고딕" panose="020B0603020101020101" pitchFamily="34" charset="-127"/>
      <p:regular r:id="rId37"/>
      <p:bold r:id="rId38"/>
    </p:embeddedFont>
    <p:embeddedFont>
      <p:font typeface="Nanum Gothic" panose="020D0604000000000000" pitchFamily="34" charset="-127"/>
      <p:regular r:id="rId39"/>
      <p:bold r:id="rId40"/>
    </p:embeddedFont>
    <p:embeddedFont>
      <p:font typeface="맑은 고딕" panose="020B0503020000020004" pitchFamily="34" charset="-127"/>
      <p:regular r:id="rId41"/>
      <p:bold r:id="rId42"/>
    </p:embeddedFont>
    <p:embeddedFont>
      <p:font typeface="Cambria Math" panose="02040503050406030204" pitchFamily="18" charset="0"/>
      <p:regular r:id="rId4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95FA9B44-AFED-40AB-9B4C-B3399C1B3F19}">
          <p14:sldIdLst>
            <p14:sldId id="256"/>
            <p14:sldId id="278"/>
            <p14:sldId id="262"/>
            <p14:sldId id="258"/>
            <p14:sldId id="259"/>
            <p14:sldId id="281"/>
            <p14:sldId id="287"/>
            <p14:sldId id="296"/>
            <p14:sldId id="297"/>
            <p14:sldId id="288"/>
            <p14:sldId id="263"/>
            <p14:sldId id="274"/>
            <p14:sldId id="260"/>
            <p14:sldId id="276"/>
            <p14:sldId id="264"/>
            <p14:sldId id="279"/>
            <p14:sldId id="275"/>
            <p14:sldId id="261"/>
            <p14:sldId id="267"/>
            <p14:sldId id="295"/>
            <p14:sldId id="266"/>
            <p14:sldId id="282"/>
            <p14:sldId id="283"/>
            <p14:sldId id="284"/>
            <p14:sldId id="290"/>
            <p14:sldId id="289"/>
            <p14:sldId id="291"/>
            <p14:sldId id="285"/>
            <p14:sldId id="286"/>
            <p14:sldId id="271"/>
            <p14:sldId id="272"/>
            <p14:sldId id="273"/>
            <p14:sldId id="268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647" autoAdjust="0"/>
    <p:restoredTop sz="76125"/>
  </p:normalViewPr>
  <p:slideViewPr>
    <p:cSldViewPr snapToGrid="0">
      <p:cViewPr>
        <p:scale>
          <a:sx n="120" d="100"/>
          <a:sy n="120" d="100"/>
        </p:scale>
        <p:origin x="-920" y="-9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9" d="100"/>
          <a:sy n="99" d="100"/>
        </p:scale>
        <p:origin x="357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6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7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5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/>
              <a:t>기능별 개발 기간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Sheet1!$G$1</c:f>
              <c:strCache>
                <c:ptCount val="1"/>
                <c:pt idx="0">
                  <c:v>시작일</c:v>
                </c:pt>
              </c:strCache>
            </c:strRef>
          </c:tx>
          <c:spPr>
            <a:noFill/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Sheet1!$F$2:$F$11</c:f>
              <c:strCache>
                <c:ptCount val="10"/>
                <c:pt idx="0">
                  <c:v>시간표 조회 페이지 분석</c:v>
                </c:pt>
                <c:pt idx="1">
                  <c:v>jsoup 크롤링 구현</c:v>
                </c:pt>
                <c:pt idx="2">
                  <c:v>DB모델링</c:v>
                </c:pt>
                <c:pt idx="3">
                  <c:v>화면설계</c:v>
                </c:pt>
                <c:pt idx="4">
                  <c:v>스프링 시큐리티 구현</c:v>
                </c:pt>
                <c:pt idx="5">
                  <c:v>네이버 로그인 구현</c:v>
                </c:pt>
                <c:pt idx="6">
                  <c:v>시간표 공유하기</c:v>
                </c:pt>
                <c:pt idx="7">
                  <c:v>시간표 다운로드</c:v>
                </c:pt>
                <c:pt idx="8">
                  <c:v>유전 알고리즘 구현</c:v>
                </c:pt>
                <c:pt idx="9">
                  <c:v>카카오봇 구현</c:v>
                </c:pt>
              </c:strCache>
            </c:strRef>
          </c:cat>
          <c:val>
            <c:numRef>
              <c:f>Sheet1!$G$2:$G$11</c:f>
              <c:numCache>
                <c:formatCode>m/d/yyyy</c:formatCode>
                <c:ptCount val="10"/>
                <c:pt idx="0">
                  <c:v>43160</c:v>
                </c:pt>
                <c:pt idx="1">
                  <c:v>43174</c:v>
                </c:pt>
                <c:pt idx="2">
                  <c:v>43191</c:v>
                </c:pt>
                <c:pt idx="3">
                  <c:v>43221</c:v>
                </c:pt>
                <c:pt idx="4">
                  <c:v>43252</c:v>
                </c:pt>
                <c:pt idx="5">
                  <c:v>43282</c:v>
                </c:pt>
                <c:pt idx="6">
                  <c:v>43313</c:v>
                </c:pt>
                <c:pt idx="7">
                  <c:v>43328</c:v>
                </c:pt>
                <c:pt idx="8">
                  <c:v>43344</c:v>
                </c:pt>
                <c:pt idx="9">
                  <c:v>43374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FA8-497D-80A7-04060E5565D5}"/>
            </c:ext>
          </c:extLst>
        </c:ser>
        <c:ser>
          <c:idx val="1"/>
          <c:order val="1"/>
          <c:tx>
            <c:strRef>
              <c:f>Sheet1!$H$1</c:f>
              <c:strCache>
                <c:ptCount val="1"/>
                <c:pt idx="0">
                  <c:v>기간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Sheet1!$F$2:$F$11</c:f>
              <c:strCache>
                <c:ptCount val="10"/>
                <c:pt idx="0">
                  <c:v>시간표 조회 페이지 분석</c:v>
                </c:pt>
                <c:pt idx="1">
                  <c:v>jsoup 크롤링 구현</c:v>
                </c:pt>
                <c:pt idx="2">
                  <c:v>DB모델링</c:v>
                </c:pt>
                <c:pt idx="3">
                  <c:v>화면설계</c:v>
                </c:pt>
                <c:pt idx="4">
                  <c:v>스프링 시큐리티 구현</c:v>
                </c:pt>
                <c:pt idx="5">
                  <c:v>네이버 로그인 구현</c:v>
                </c:pt>
                <c:pt idx="6">
                  <c:v>시간표 공유하기</c:v>
                </c:pt>
                <c:pt idx="7">
                  <c:v>시간표 다운로드</c:v>
                </c:pt>
                <c:pt idx="8">
                  <c:v>유전 알고리즘 구현</c:v>
                </c:pt>
                <c:pt idx="9">
                  <c:v>카카오봇 구현</c:v>
                </c:pt>
              </c:strCache>
            </c:strRef>
          </c:cat>
          <c:val>
            <c:numRef>
              <c:f>Sheet1!$H$2:$H$11</c:f>
              <c:numCache>
                <c:formatCode>General</c:formatCode>
                <c:ptCount val="10"/>
                <c:pt idx="0">
                  <c:v>15</c:v>
                </c:pt>
                <c:pt idx="1">
                  <c:v>15</c:v>
                </c:pt>
                <c:pt idx="2">
                  <c:v>30</c:v>
                </c:pt>
                <c:pt idx="3">
                  <c:v>30</c:v>
                </c:pt>
                <c:pt idx="4">
                  <c:v>60</c:v>
                </c:pt>
                <c:pt idx="5">
                  <c:v>30</c:v>
                </c:pt>
                <c:pt idx="6">
                  <c:v>15</c:v>
                </c:pt>
                <c:pt idx="7">
                  <c:v>15</c:v>
                </c:pt>
                <c:pt idx="8">
                  <c:v>30</c:v>
                </c:pt>
                <c:pt idx="9">
                  <c:v>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FA8-497D-80A7-04060E5565D5}"/>
            </c:ext>
          </c:extLst>
        </c:ser>
        <c:ser>
          <c:idx val="2"/>
          <c:order val="2"/>
          <c:tx>
            <c:strRef>
              <c:f>Sheet1!$I$1</c:f>
              <c:strCache>
                <c:ptCount val="1"/>
                <c:pt idx="0">
                  <c:v>종료일</c:v>
                </c:pt>
              </c:strCache>
            </c:strRef>
          </c:tx>
          <c:spPr>
            <a:noFill/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inBase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Sheet1!$F$2:$F$11</c:f>
              <c:strCache>
                <c:ptCount val="10"/>
                <c:pt idx="0">
                  <c:v>시간표 조회 페이지 분석</c:v>
                </c:pt>
                <c:pt idx="1">
                  <c:v>jsoup 크롤링 구현</c:v>
                </c:pt>
                <c:pt idx="2">
                  <c:v>DB모델링</c:v>
                </c:pt>
                <c:pt idx="3">
                  <c:v>화면설계</c:v>
                </c:pt>
                <c:pt idx="4">
                  <c:v>스프링 시큐리티 구현</c:v>
                </c:pt>
                <c:pt idx="5">
                  <c:v>네이버 로그인 구현</c:v>
                </c:pt>
                <c:pt idx="6">
                  <c:v>시간표 공유하기</c:v>
                </c:pt>
                <c:pt idx="7">
                  <c:v>시간표 다운로드</c:v>
                </c:pt>
                <c:pt idx="8">
                  <c:v>유전 알고리즘 구현</c:v>
                </c:pt>
                <c:pt idx="9">
                  <c:v>카카오봇 구현</c:v>
                </c:pt>
              </c:strCache>
            </c:strRef>
          </c:cat>
          <c:val>
            <c:numRef>
              <c:f>Sheet1!$I$2:$I$11</c:f>
              <c:numCache>
                <c:formatCode>m/d/yyyy</c:formatCode>
                <c:ptCount val="10"/>
                <c:pt idx="0">
                  <c:v>43174</c:v>
                </c:pt>
                <c:pt idx="1">
                  <c:v>43188</c:v>
                </c:pt>
                <c:pt idx="2">
                  <c:v>43220</c:v>
                </c:pt>
                <c:pt idx="3">
                  <c:v>43250</c:v>
                </c:pt>
                <c:pt idx="4">
                  <c:v>43311</c:v>
                </c:pt>
                <c:pt idx="5">
                  <c:v>43311</c:v>
                </c:pt>
                <c:pt idx="6">
                  <c:v>43327</c:v>
                </c:pt>
                <c:pt idx="7">
                  <c:v>43342</c:v>
                </c:pt>
                <c:pt idx="8">
                  <c:v>43373</c:v>
                </c:pt>
                <c:pt idx="9">
                  <c:v>43401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FA8-497D-80A7-04060E5565D5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1926816544"/>
        <c:axId val="1926813632"/>
      </c:barChart>
      <c:catAx>
        <c:axId val="1926816544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926813632"/>
        <c:crosses val="autoZero"/>
        <c:auto val="1"/>
        <c:lblAlgn val="ctr"/>
        <c:lblOffset val="100"/>
        <c:noMultiLvlLbl val="0"/>
      </c:catAx>
      <c:valAx>
        <c:axId val="1926813632"/>
        <c:scaling>
          <c:orientation val="minMax"/>
          <c:max val="43434"/>
          <c:min val="43132"/>
        </c:scaling>
        <c:delete val="0"/>
        <c:axPos val="t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m/d/yyyy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92681654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1627521F-DB85-476F-B3EF-3CC1DD8DC24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6C2EAEF-CD96-44B6-AC80-8F2199FA2E7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35A8E4-C60E-43D7-8C58-3B2426D77F86}" type="datetimeFigureOut">
              <a:rPr lang="ko-KR" altLang="en-US" smtClean="0"/>
              <a:t>2018. 10. 29.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9ACBE34-E518-4EFC-9D7C-A6D6F9A2D00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8EF4F12-6F9F-4D99-B082-A8209427740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61DA34-8D70-41F5-B753-DDEB42A752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127827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9E09B4-41C7-4FAC-B63E-5C81F581072C}" type="datetimeFigureOut">
              <a:rPr lang="ko-KR" altLang="en-US" smtClean="0"/>
              <a:t>2018. 10. 29.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49CEA7-7BE3-4B6C-A4A9-1324D13F50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29935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생각보다 많은 학생들이 수강신청으로 인한 고민을 하고있었고</a:t>
            </a:r>
            <a:r>
              <a:rPr kumimoji="1" lang="en-US" altLang="ko-KR" dirty="0"/>
              <a:t>, </a:t>
            </a:r>
            <a:r>
              <a:rPr kumimoji="1" lang="ko-KR" altLang="en-US" dirty="0"/>
              <a:t>그 고민을 조금이나마 해소해 보고싶었음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다양한 시간표 조합이 제공된다면 전부를 사용하지 않더라도</a:t>
            </a:r>
            <a:r>
              <a:rPr kumimoji="1" lang="en-US" altLang="ko-KR" dirty="0"/>
              <a:t>, </a:t>
            </a:r>
            <a:r>
              <a:rPr kumimoji="1" lang="ko-KR" altLang="en-US" dirty="0"/>
              <a:t>일부분씩 뽑아내서 적합한 시간표를 만들어볼 수 있을 것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49CEA7-7BE3-4B6C-A4A9-1324D13F50C5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31585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그대로 읽으면 됨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49CEA7-7BE3-4B6C-A4A9-1324D13F50C5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92887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유전알고리즘은 생물의 진화에 착안한 알고리즘임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그러므로 해당 알고리즘은 정해진 목적</a:t>
            </a:r>
            <a:r>
              <a:rPr lang="en-US" altLang="ko-KR" dirty="0"/>
              <a:t>(objective)</a:t>
            </a:r>
            <a:r>
              <a:rPr lang="ko-KR" altLang="en-US" dirty="0"/>
              <a:t>을 향해 진화함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시간표 조합에서의 목적은 제약조건들을 위배하지 않는 시간표의 조합을 의미함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이러한 제약조건들을 최대한 위배하지 않는 것이 보다 적합함</a:t>
            </a:r>
            <a:r>
              <a:rPr lang="en-US" altLang="ko-KR" dirty="0"/>
              <a:t>(fitness)</a:t>
            </a:r>
            <a:r>
              <a:rPr lang="ko-KR" altLang="en-US" dirty="0"/>
              <a:t>을 의미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이를 나타내기 위한 식이 바로 위의 식임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49CEA7-7BE3-4B6C-A4A9-1324D13F50C5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63536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시간표를 유전 알고리즘에서 사용할 수 있게 표현하여 </a:t>
            </a:r>
            <a:endParaRPr lang="en-US" altLang="ko-KR" dirty="0"/>
          </a:p>
          <a:p>
            <a:r>
              <a:rPr lang="ko-KR" altLang="en-US" dirty="0"/>
              <a:t>유전 연산을 적용함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먼저 후손을 남길 부모</a:t>
            </a:r>
            <a:r>
              <a:rPr lang="en-US" altLang="ko-KR" dirty="0"/>
              <a:t>(</a:t>
            </a:r>
            <a:r>
              <a:rPr lang="ko-KR" altLang="en-US" dirty="0"/>
              <a:t>시간표</a:t>
            </a:r>
            <a:r>
              <a:rPr lang="en-US" altLang="ko-KR" dirty="0"/>
              <a:t>1, </a:t>
            </a:r>
            <a:r>
              <a:rPr lang="ko-KR" altLang="en-US" dirty="0"/>
              <a:t>시간표</a:t>
            </a:r>
            <a:r>
              <a:rPr lang="en-US" altLang="ko-KR" dirty="0"/>
              <a:t>2)</a:t>
            </a:r>
            <a:r>
              <a:rPr lang="ko-KR" altLang="en-US" dirty="0"/>
              <a:t>들을 선택</a:t>
            </a:r>
            <a:r>
              <a:rPr lang="en-US" altLang="ko-KR" dirty="0"/>
              <a:t>(selection)</a:t>
            </a:r>
            <a:r>
              <a:rPr lang="ko-KR" altLang="en-US" dirty="0"/>
              <a:t>함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이후 각 부모들의 일부분을 가져와 후손을 </a:t>
            </a:r>
            <a:r>
              <a:rPr lang="ko-KR" altLang="en-US" dirty="0" err="1"/>
              <a:t>만듬</a:t>
            </a:r>
            <a:r>
              <a:rPr lang="en-US" altLang="ko-KR" dirty="0"/>
              <a:t>(crossover).</a:t>
            </a:r>
          </a:p>
          <a:p>
            <a:endParaRPr lang="en-US" altLang="ko-KR" dirty="0"/>
          </a:p>
          <a:p>
            <a:r>
              <a:rPr lang="ko-KR" altLang="en-US" dirty="0"/>
              <a:t>이후 일정 확률에 의해 변이</a:t>
            </a:r>
            <a:r>
              <a:rPr lang="en-US" altLang="ko-KR" dirty="0"/>
              <a:t>(mutation).</a:t>
            </a:r>
          </a:p>
          <a:p>
            <a:endParaRPr lang="en-US" altLang="ko-KR" dirty="0"/>
          </a:p>
          <a:p>
            <a:r>
              <a:rPr lang="ko-KR" altLang="en-US" dirty="0"/>
              <a:t>이를 정해진 세대 동안 반복하여 목적에 보다 적합한 후손을 만든다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49CEA7-7BE3-4B6C-A4A9-1324D13F50C5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01843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그대로 읽으면 됨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49CEA7-7BE3-4B6C-A4A9-1324D13F50C5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81929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이미 </a:t>
            </a:r>
            <a:r>
              <a:rPr kumimoji="1" lang="en-US" altLang="ko-KR" dirty="0"/>
              <a:t>1</a:t>
            </a:r>
            <a:r>
              <a:rPr kumimoji="1" lang="ko-KR" altLang="en-US" dirty="0"/>
              <a:t>시간표 조합 후보 안에 있는 시간표 리스트에 </a:t>
            </a:r>
            <a:endParaRPr kumimoji="1" lang="en-US" altLang="ko-KR" dirty="0"/>
          </a:p>
          <a:p>
            <a:r>
              <a:rPr kumimoji="1" lang="ko-KR" altLang="en-US" dirty="0"/>
              <a:t>새로운 강의의 시간표가 중복되면 </a:t>
            </a:r>
            <a:r>
              <a:rPr kumimoji="1" lang="en-US" altLang="ko-KR" dirty="0"/>
              <a:t>false</a:t>
            </a:r>
            <a:r>
              <a:rPr kumimoji="1" lang="ko-KR" altLang="en-US" dirty="0"/>
              <a:t>하여 다음 새로운 강의를 찾습니다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49CEA7-7BE3-4B6C-A4A9-1324D13F50C5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49490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순서는 다르지만 구성이 같은 시간표 조합을 제거하고</a:t>
            </a:r>
            <a:endParaRPr kumimoji="1" lang="en-US" altLang="ko-KR" dirty="0"/>
          </a:p>
          <a:p>
            <a:r>
              <a:rPr kumimoji="1" lang="ko-KR" altLang="en-US" dirty="0"/>
              <a:t>각 조합별 </a:t>
            </a:r>
            <a:r>
              <a:rPr kumimoji="1" lang="ko-KR" altLang="en-US" dirty="0" err="1"/>
              <a:t>응집도를</a:t>
            </a:r>
            <a:r>
              <a:rPr kumimoji="1" lang="ko-KR" altLang="en-US" dirty="0"/>
              <a:t> 계산하여 응집도가 제일 적은 </a:t>
            </a:r>
            <a:endParaRPr kumimoji="1" lang="en-US" altLang="ko-KR" dirty="0"/>
          </a:p>
          <a:p>
            <a:r>
              <a:rPr kumimoji="1" lang="ko-KR" altLang="en-US" dirty="0"/>
              <a:t>시간표를 사용자에게 출력합니다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49CEA7-7BE3-4B6C-A4A9-1324D13F50C5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95346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네이버 </a:t>
            </a:r>
            <a:r>
              <a:rPr kumimoji="1" lang="en-US" altLang="ko-KR" dirty="0" err="1"/>
              <a:t>api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이용하여 로그인합니다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49CEA7-7BE3-4B6C-A4A9-1324D13F50C5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37880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시간표를 생성할 수 있습니다</a:t>
            </a:r>
            <a:r>
              <a:rPr kumimoji="1" lang="en-US" altLang="ko-KR" dirty="0"/>
              <a:t>. </a:t>
            </a:r>
          </a:p>
          <a:p>
            <a:r>
              <a:rPr kumimoji="1" lang="ko-KR" altLang="en-US" dirty="0" err="1"/>
              <a:t>고정과목을</a:t>
            </a:r>
            <a:r>
              <a:rPr kumimoji="1" lang="ko-KR" altLang="en-US" dirty="0"/>
              <a:t> 넣을 수 있습니다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49CEA7-7BE3-4B6C-A4A9-1324D13F50C5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990382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시간표를 저장할 수 있습니다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49CEA7-7BE3-4B6C-A4A9-1324D13F50C5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021132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시간표를 공유할 수 있습니다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49CEA7-7BE3-4B6C-A4A9-1324D13F50C5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34980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49CEA7-7BE3-4B6C-A4A9-1324D13F50C5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565003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유저는 </a:t>
            </a:r>
            <a:r>
              <a:rPr kumimoji="1" lang="ko-KR" altLang="en-US" dirty="0" err="1"/>
              <a:t>강의명으로</a:t>
            </a:r>
            <a:r>
              <a:rPr kumimoji="1" lang="ko-KR" altLang="en-US" dirty="0"/>
              <a:t> 강의를 검색할 수 있습니다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49CEA7-7BE3-4B6C-A4A9-1324D13F50C5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280527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유저는 학년</a:t>
            </a:r>
            <a:r>
              <a:rPr kumimoji="1" lang="en-US" altLang="ko-KR" dirty="0"/>
              <a:t>,</a:t>
            </a:r>
            <a:r>
              <a:rPr kumimoji="1" lang="ko-KR" altLang="en-US" dirty="0"/>
              <a:t>학기 등의 조건으로 강의를 확인할 수 있습니다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49CEA7-7BE3-4B6C-A4A9-1324D13F50C5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791601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관리자는 현재 데이터 베이스에 있는 강의 정보를 대략적으로 확인할 수 있습니다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49CEA7-7BE3-4B6C-A4A9-1324D13F50C5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975691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관리자는 데이터 베이스를 저장</a:t>
            </a:r>
            <a:r>
              <a:rPr kumimoji="1" lang="en-US" altLang="ko-KR" dirty="0"/>
              <a:t>,</a:t>
            </a:r>
            <a:r>
              <a:rPr kumimoji="1" lang="ko-KR" altLang="en-US" dirty="0"/>
              <a:t> 삭제할 수 있습니다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49CEA7-7BE3-4B6C-A4A9-1324D13F50C5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073998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49CEA7-7BE3-4B6C-A4A9-1324D13F50C5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777776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49CEA7-7BE3-4B6C-A4A9-1324D13F50C5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85964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웹으로 보여주는 시간표 조합 서버와</a:t>
            </a:r>
            <a:r>
              <a:rPr kumimoji="1" lang="en-US" altLang="ko-KR" dirty="0"/>
              <a:t>, </a:t>
            </a:r>
            <a:r>
              <a:rPr kumimoji="1" lang="ko-KR" altLang="en-US" dirty="0"/>
              <a:t>접근성을 높여주는 </a:t>
            </a:r>
            <a:r>
              <a:rPr kumimoji="1" lang="ko-KR" altLang="en-US" dirty="0" err="1"/>
              <a:t>카카오봇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49CEA7-7BE3-4B6C-A4A9-1324D13F50C5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91422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전공 코드와 교양 코드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49CEA7-7BE3-4B6C-A4A9-1324D13F50C5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42076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시간표 조합에 들어갈 강의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49CEA7-7BE3-4B6C-A4A9-1324D13F50C5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62299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dirty="0"/>
              <a:t>순서가 잘못됨</a:t>
            </a:r>
            <a:endParaRPr lang="en-US" altLang="ko-KR" b="0" dirty="0"/>
          </a:p>
          <a:p>
            <a:r>
              <a:rPr lang="ko-KR" altLang="en-US" b="0" dirty="0"/>
              <a:t>시작</a:t>
            </a:r>
            <a:r>
              <a:rPr lang="en-US" altLang="ko-KR" b="0" dirty="0"/>
              <a:t>(3</a:t>
            </a:r>
            <a:r>
              <a:rPr lang="ko-KR" altLang="en-US" b="0" dirty="0"/>
              <a:t>월</a:t>
            </a:r>
            <a:r>
              <a:rPr lang="en-US" altLang="ko-KR" b="0" dirty="0"/>
              <a:t>) -&gt; </a:t>
            </a:r>
            <a:r>
              <a:rPr lang="ko-KR" altLang="en-US" b="0" dirty="0"/>
              <a:t>시간표 조회 페이지 분석 </a:t>
            </a:r>
            <a:r>
              <a:rPr lang="en-US" altLang="ko-KR" b="0" dirty="0"/>
              <a:t>-&gt; </a:t>
            </a:r>
            <a:r>
              <a:rPr lang="en-US" altLang="ko-KR" b="0" dirty="0" err="1"/>
              <a:t>Jsoup</a:t>
            </a:r>
            <a:r>
              <a:rPr lang="en-US" altLang="ko-KR" b="0" dirty="0"/>
              <a:t> </a:t>
            </a:r>
            <a:r>
              <a:rPr lang="ko-KR" altLang="en-US" b="0" dirty="0" err="1"/>
              <a:t>크롤링</a:t>
            </a:r>
            <a:r>
              <a:rPr lang="ko-KR" altLang="en-US" b="0" dirty="0"/>
              <a:t> 구현 </a:t>
            </a:r>
            <a:r>
              <a:rPr lang="en-US" altLang="ko-KR" b="0" dirty="0"/>
              <a:t>-&gt; DB </a:t>
            </a:r>
            <a:r>
              <a:rPr lang="ko-KR" altLang="en-US" b="0" dirty="0"/>
              <a:t>모델링</a:t>
            </a:r>
            <a:r>
              <a:rPr lang="en-US" altLang="ko-KR" b="0" dirty="0"/>
              <a:t>(4~5</a:t>
            </a:r>
            <a:r>
              <a:rPr lang="ko-KR" altLang="en-US" b="0" dirty="0"/>
              <a:t>월</a:t>
            </a:r>
            <a:r>
              <a:rPr lang="en-US" altLang="ko-KR" b="0" dirty="0"/>
              <a:t>)</a:t>
            </a:r>
            <a:r>
              <a:rPr lang="ko-KR" altLang="en-US" b="0" dirty="0"/>
              <a:t> </a:t>
            </a:r>
            <a:r>
              <a:rPr lang="en-US" altLang="ko-KR" b="0" dirty="0"/>
              <a:t>-&gt; </a:t>
            </a:r>
            <a:r>
              <a:rPr lang="ko-KR" altLang="en-US" b="0" dirty="0"/>
              <a:t>화면설계</a:t>
            </a:r>
            <a:r>
              <a:rPr lang="en-US" altLang="ko-KR" b="0" dirty="0"/>
              <a:t>(5</a:t>
            </a:r>
            <a:r>
              <a:rPr lang="ko-KR" altLang="en-US" b="0" dirty="0"/>
              <a:t>월</a:t>
            </a:r>
            <a:r>
              <a:rPr lang="en-US" altLang="ko-KR" b="0" dirty="0"/>
              <a:t>) -&gt; </a:t>
            </a:r>
            <a:r>
              <a:rPr lang="ko-KR" altLang="en-US" b="0" dirty="0" err="1"/>
              <a:t>스프링부트</a:t>
            </a:r>
            <a:r>
              <a:rPr lang="ko-KR" altLang="en-US" b="0" dirty="0"/>
              <a:t> 개발 시작</a:t>
            </a:r>
            <a:r>
              <a:rPr lang="en-US" altLang="ko-KR" b="0" dirty="0"/>
              <a:t>(6</a:t>
            </a:r>
            <a:r>
              <a:rPr lang="ko-KR" altLang="en-US" b="0" dirty="0"/>
              <a:t>월</a:t>
            </a:r>
            <a:r>
              <a:rPr lang="en-US" altLang="ko-KR" b="0" dirty="0"/>
              <a:t>) -&gt; </a:t>
            </a:r>
            <a:r>
              <a:rPr lang="ko-KR" altLang="en-US" b="0" dirty="0"/>
              <a:t>네이버로그인 구현</a:t>
            </a:r>
            <a:r>
              <a:rPr lang="en-US" altLang="ko-KR" b="0" dirty="0"/>
              <a:t>(7</a:t>
            </a:r>
            <a:r>
              <a:rPr lang="ko-KR" altLang="en-US" b="0" dirty="0"/>
              <a:t>월</a:t>
            </a:r>
            <a:r>
              <a:rPr lang="en-US" altLang="ko-KR" b="0" dirty="0"/>
              <a:t>) -&gt; 8</a:t>
            </a:r>
            <a:r>
              <a:rPr lang="ko-KR" altLang="en-US" b="0" dirty="0"/>
              <a:t>월 알아서 넣으시고 </a:t>
            </a:r>
            <a:r>
              <a:rPr lang="en-US" altLang="ko-KR" b="0" dirty="0"/>
              <a:t>-&gt; </a:t>
            </a:r>
            <a:r>
              <a:rPr lang="ko-KR" altLang="en-US" b="0" dirty="0"/>
              <a:t>유전알고리즘 구현</a:t>
            </a:r>
            <a:r>
              <a:rPr lang="en-US" altLang="ko-KR" b="0" dirty="0"/>
              <a:t>(9</a:t>
            </a:r>
            <a:r>
              <a:rPr lang="ko-KR" altLang="en-US" b="0" dirty="0"/>
              <a:t>월</a:t>
            </a:r>
            <a:r>
              <a:rPr lang="en-US" altLang="ko-KR" b="0" dirty="0"/>
              <a:t>) -&gt; </a:t>
            </a:r>
            <a:r>
              <a:rPr lang="ko-KR" altLang="en-US" b="0" dirty="0"/>
              <a:t>카카오 봇 개발</a:t>
            </a:r>
            <a:r>
              <a:rPr lang="en-US" altLang="ko-KR" b="0" dirty="0"/>
              <a:t>(10</a:t>
            </a:r>
            <a:r>
              <a:rPr lang="ko-KR" altLang="en-US" b="0" dirty="0"/>
              <a:t>월</a:t>
            </a:r>
            <a:r>
              <a:rPr lang="en-US" altLang="ko-KR" b="0" dirty="0"/>
              <a:t>)-&gt; </a:t>
            </a:r>
            <a:r>
              <a:rPr lang="ko-KR" altLang="en-US" b="0" dirty="0"/>
              <a:t>현재</a:t>
            </a:r>
            <a:endParaRPr lang="en-US" altLang="ko-KR" b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49CEA7-7BE3-4B6C-A4A9-1324D13F50C5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71313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[Crawling]</a:t>
            </a:r>
          </a:p>
          <a:p>
            <a:endParaRPr lang="en-US" altLang="ko-KR" dirty="0"/>
          </a:p>
          <a:p>
            <a:r>
              <a:rPr lang="ko-KR" altLang="en-US" dirty="0"/>
              <a:t>학교에서는 강의 시간표를 제공하는 </a:t>
            </a:r>
            <a:r>
              <a:rPr lang="en-US" altLang="ko-KR" dirty="0"/>
              <a:t>API</a:t>
            </a:r>
            <a:r>
              <a:rPr lang="ko-KR" altLang="en-US" dirty="0"/>
              <a:t>가 없으므로 직접 해당 페이지를 크롤링하여 </a:t>
            </a:r>
            <a:r>
              <a:rPr lang="en-US" altLang="ko-KR" dirty="0"/>
              <a:t>DB</a:t>
            </a:r>
            <a:r>
              <a:rPr lang="ko-KR" altLang="en-US" dirty="0"/>
              <a:t>를 완성하는 방법을 사용하기로 함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해당 페이지를 요청할 때 같이 전송되는 변수를 파악하여 조건을 파악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파악된 조건은 화면과 같이 년도</a:t>
            </a:r>
            <a:r>
              <a:rPr lang="en-US" altLang="ko-KR" dirty="0"/>
              <a:t>/</a:t>
            </a:r>
            <a:r>
              <a:rPr lang="ko-KR" altLang="en-US" dirty="0"/>
              <a:t>학기</a:t>
            </a:r>
            <a:r>
              <a:rPr lang="en-US" altLang="ko-KR" dirty="0"/>
              <a:t>/</a:t>
            </a:r>
            <a:r>
              <a:rPr lang="ko-KR" altLang="en-US" dirty="0"/>
              <a:t>이수구분</a:t>
            </a:r>
            <a:r>
              <a:rPr lang="en-US" altLang="ko-KR" dirty="0"/>
              <a:t>/</a:t>
            </a:r>
            <a:r>
              <a:rPr lang="ko-KR" altLang="en-US" dirty="0"/>
              <a:t>교양</a:t>
            </a:r>
            <a:r>
              <a:rPr lang="en-US" altLang="ko-KR" dirty="0"/>
              <a:t>/</a:t>
            </a:r>
            <a:r>
              <a:rPr lang="ko-KR" altLang="en-US" dirty="0"/>
              <a:t>대학</a:t>
            </a:r>
            <a:r>
              <a:rPr lang="en-US" altLang="ko-KR" dirty="0"/>
              <a:t>/</a:t>
            </a:r>
            <a:r>
              <a:rPr lang="ko-KR" altLang="en-US" dirty="0"/>
              <a:t>전공 임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이를 변경하여 원하는 조건의 강의를 얻어올 수 있음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49CEA7-7BE3-4B6C-A4A9-1324D13F50C5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10008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요청 </a:t>
            </a:r>
            <a:r>
              <a:rPr lang="en-US" altLang="ko-KR" dirty="0"/>
              <a:t>-&gt; </a:t>
            </a:r>
            <a:r>
              <a:rPr lang="ko-KR" altLang="en-US" dirty="0"/>
              <a:t>파싱 </a:t>
            </a:r>
            <a:r>
              <a:rPr lang="en-US" altLang="ko-KR" dirty="0"/>
              <a:t>-&gt; </a:t>
            </a:r>
            <a:r>
              <a:rPr lang="ko-KR" altLang="en-US" dirty="0"/>
              <a:t>결과 정제 </a:t>
            </a:r>
            <a:r>
              <a:rPr lang="en-US" altLang="ko-KR" dirty="0"/>
              <a:t>-&gt; DB </a:t>
            </a:r>
            <a:r>
              <a:rPr lang="ko-KR" altLang="en-US" dirty="0"/>
              <a:t>저장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파싱은 강의 시간표 결과 부분의 </a:t>
            </a:r>
            <a:r>
              <a:rPr lang="en-US" altLang="ko-KR" dirty="0"/>
              <a:t>&lt;table&gt; element</a:t>
            </a:r>
            <a:r>
              <a:rPr lang="ko-KR" altLang="en-US" dirty="0"/>
              <a:t> 부분을 대상으로 진행함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각 </a:t>
            </a:r>
            <a:r>
              <a:rPr lang="en-US" altLang="ko-KR" dirty="0"/>
              <a:t>&lt;tr&gt;</a:t>
            </a:r>
            <a:r>
              <a:rPr lang="ko-KR" altLang="en-US" dirty="0"/>
              <a:t> </a:t>
            </a:r>
            <a:r>
              <a:rPr lang="en-US" altLang="ko-KR" dirty="0"/>
              <a:t>table</a:t>
            </a:r>
            <a:r>
              <a:rPr lang="ko-KR" altLang="en-US" dirty="0"/>
              <a:t> </a:t>
            </a:r>
            <a:r>
              <a:rPr lang="en-US" altLang="ko-KR" dirty="0"/>
              <a:t>row</a:t>
            </a:r>
            <a:r>
              <a:rPr lang="ko-KR" altLang="en-US" dirty="0"/>
              <a:t>가 </a:t>
            </a:r>
            <a:r>
              <a:rPr lang="en-US" altLang="ko-KR" dirty="0"/>
              <a:t>1</a:t>
            </a:r>
            <a:r>
              <a:rPr lang="ko-KR" altLang="en-US" dirty="0"/>
              <a:t>개 강의이며</a:t>
            </a:r>
            <a:endParaRPr lang="en-US" altLang="ko-KR" dirty="0"/>
          </a:p>
          <a:p>
            <a:r>
              <a:rPr lang="ko-KR" altLang="en-US" dirty="0"/>
              <a:t>각 </a:t>
            </a:r>
            <a:r>
              <a:rPr lang="en-US" altLang="ko-KR" dirty="0"/>
              <a:t>&lt;tr&gt;</a:t>
            </a:r>
            <a:r>
              <a:rPr lang="ko-KR" altLang="en-US" dirty="0"/>
              <a:t>의 </a:t>
            </a:r>
            <a:r>
              <a:rPr lang="en-US" altLang="ko-KR" dirty="0"/>
              <a:t>&lt;td&gt;</a:t>
            </a:r>
            <a:r>
              <a:rPr lang="ko-KR" altLang="en-US" dirty="0"/>
              <a:t> </a:t>
            </a:r>
            <a:r>
              <a:rPr lang="en-US" altLang="ko-KR" dirty="0"/>
              <a:t>table</a:t>
            </a:r>
            <a:r>
              <a:rPr lang="ko-KR" altLang="en-US" dirty="0"/>
              <a:t> </a:t>
            </a:r>
            <a:r>
              <a:rPr lang="en-US" altLang="ko-KR" dirty="0"/>
              <a:t>data</a:t>
            </a:r>
            <a:r>
              <a:rPr lang="ko-KR" altLang="en-US" dirty="0"/>
              <a:t>가 </a:t>
            </a:r>
            <a:r>
              <a:rPr lang="en-US" altLang="ko-KR" dirty="0"/>
              <a:t>1</a:t>
            </a:r>
            <a:r>
              <a:rPr lang="ko-KR" altLang="en-US" dirty="0"/>
              <a:t>개 강의의 각 정보이다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49CEA7-7BE3-4B6C-A4A9-1324D13F50C5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63799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시간표 조합알고리즘을 생각하기 위해서는 제약조건을 고려할 필요가 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제약조건에는 </a:t>
            </a:r>
            <a:r>
              <a:rPr lang="en-US" altLang="ko-KR" dirty="0"/>
              <a:t>Hard constraint</a:t>
            </a:r>
            <a:r>
              <a:rPr lang="ko-KR" altLang="en-US" dirty="0"/>
              <a:t>와 </a:t>
            </a:r>
            <a:r>
              <a:rPr lang="en-US" altLang="ko-KR" dirty="0"/>
              <a:t>soft constraint</a:t>
            </a:r>
            <a:r>
              <a:rPr lang="ko-KR" altLang="en-US" dirty="0"/>
              <a:t>가 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전자는 반드시 지켜져야 하는 조건이며 후자는 그렇지 않다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49CEA7-7BE3-4B6C-A4A9-1324D13F50C5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6964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DE8D3B-6CDF-4652-B29F-044B52D467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56F02FD-BFF6-444F-85CA-2BF2CB7BDE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FA515C3-DF1E-4227-A349-BBB7634EEE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fld id="{DA634238-6D1C-EC42-A086-45A1149FC3FD}" type="datetime1">
              <a:rPr lang="ko-KR" altLang="en-US" smtClean="0"/>
              <a:t>2018. 10. 29.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B8FF47A-46DF-489D-8E7E-6674D9BDB2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FBF1F16-346D-4F28-A92F-959C35E62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fld id="{14C0D5B7-96EA-4093-984D-477B284E1D7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48121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655786-31B4-4B0C-8887-0258FFB29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5892EB2-D1CA-4D59-9B7D-FC42F8DB88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CDBB9D0-5E5B-48A4-A77B-089752D000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FB818-AB67-4C44-BF05-263C5D830F20}" type="datetime1">
              <a:rPr lang="ko-KR" altLang="en-US" smtClean="0"/>
              <a:t>2018. 10. 29.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1D0018A-65A3-4386-95AA-B017E518C5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0BD825D-A53A-4F26-BAC2-4CEC2747C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C0D5B7-96EA-4093-984D-477B284E1D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98340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AF9031D-4A14-4E37-B120-EEC441D042A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AAC98C6-7759-4B1E-845C-5EAD59A3DE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8167729-B127-4196-AD3A-0DCB23D50C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9E0CB-CCB2-A345-80E2-677136286E2C}" type="datetime1">
              <a:rPr lang="ko-KR" altLang="en-US" smtClean="0"/>
              <a:t>2018. 10. 29.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D439AC9-154C-4906-9821-4F70B85310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EAB4E7-0E19-448F-AD65-AF4CD8574D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C0D5B7-96EA-4093-984D-477B284E1D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67461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4A70A2-5659-4238-9CEB-1E12FD9EA6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7175"/>
            <a:ext cx="10515600" cy="680642"/>
          </a:xfrm>
          <a:solidFill>
            <a:schemeClr val="accent1"/>
          </a:solidFill>
        </p:spPr>
        <p:txBody>
          <a:bodyPr anchor="b">
            <a:normAutofit/>
          </a:bodyPr>
          <a:lstStyle>
            <a:lvl1pPr>
              <a:defRPr sz="360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EF825F9-B544-44A9-8597-F7075C4D6C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47825"/>
            <a:ext cx="10515600" cy="4529138"/>
          </a:xfrm>
        </p:spPr>
        <p:txBody>
          <a:bodyPr>
            <a:normAutofit/>
          </a:bodyPr>
          <a:lstStyle>
            <a:lvl1pPr>
              <a:lnSpc>
                <a:spcPct val="120000"/>
              </a:lnSpc>
              <a:defRPr sz="200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  <a:lvl2pPr>
              <a:lnSpc>
                <a:spcPct val="120000"/>
              </a:lnSpc>
              <a:defRPr sz="180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2pPr>
            <a:lvl3pPr>
              <a:lnSpc>
                <a:spcPct val="120000"/>
              </a:lnSpc>
              <a:defRPr sz="160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3pPr>
            <a:lvl4pPr>
              <a:lnSpc>
                <a:spcPct val="120000"/>
              </a:lnSpc>
              <a:defRPr sz="140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4pPr>
            <a:lvl5pPr>
              <a:lnSpc>
                <a:spcPct val="120000"/>
              </a:lnSpc>
              <a:defRPr sz="140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14607FD-B400-410C-BB53-757989D3FB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fld id="{5D842FCF-D6A8-FB47-BF2D-550F11CB8F69}" type="datetime1">
              <a:rPr lang="ko-KR" altLang="en-US" smtClean="0"/>
              <a:t>2018. 10. 29.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AA54A38-0871-4634-96C8-0647BD00EE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6045F77-27B8-4E70-93F5-1F6F375B6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fld id="{14C0D5B7-96EA-4093-984D-477B284E1D78}" type="slidenum">
              <a:rPr lang="ko-KR" altLang="en-US" smtClean="0"/>
              <a:pPr/>
              <a:t>‹#›</a:t>
            </a:fld>
            <a:endParaRPr lang="ko-KR" altLang="en-US"/>
          </a:p>
        </p:txBody>
      </p:sp>
      <p:pic>
        <p:nvPicPr>
          <p:cNvPr id="52" name="그림 51">
            <a:extLst>
              <a:ext uri="{FF2B5EF4-FFF2-40B4-BE49-F238E27FC236}">
                <a16:creationId xmlns:a16="http://schemas.microsoft.com/office/drawing/2014/main" id="{A92E645D-815B-4933-A396-0C404D30631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"/>
          </a:blip>
          <a:srcRect r="10900" b="12717"/>
          <a:stretch/>
        </p:blipFill>
        <p:spPr>
          <a:xfrm>
            <a:off x="9389091" y="4112241"/>
            <a:ext cx="2802909" cy="2745759"/>
          </a:xfrm>
          <a:prstGeom prst="rect">
            <a:avLst/>
          </a:prstGeom>
        </p:spPr>
      </p:pic>
      <p:sp>
        <p:nvSpPr>
          <p:cNvPr id="57" name="텍스트 개체 틀 56">
            <a:extLst>
              <a:ext uri="{FF2B5EF4-FFF2-40B4-BE49-F238E27FC236}">
                <a16:creationId xmlns:a16="http://schemas.microsoft.com/office/drawing/2014/main" id="{D8AD27AC-AF7D-45D9-B2C6-C16A9F100D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026321"/>
            <a:ext cx="10515600" cy="442117"/>
          </a:xfrm>
        </p:spPr>
        <p:txBody>
          <a:bodyPr anchor="ctr">
            <a:normAutofit/>
          </a:bodyPr>
          <a:lstStyle>
            <a:lvl1pPr marL="0" indent="0">
              <a:buNone/>
              <a:defRPr sz="240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pPr lvl="0"/>
            <a:r>
              <a:rPr lang="ko-KR" altLang="en-US" dirty="0"/>
              <a:t>마스터 텍스트 스타일 </a:t>
            </a:r>
          </a:p>
        </p:txBody>
      </p:sp>
    </p:spTree>
    <p:extLst>
      <p:ext uri="{BB962C8B-B14F-4D97-AF65-F5344CB8AC3E}">
        <p14:creationId xmlns:p14="http://schemas.microsoft.com/office/powerpoint/2010/main" val="11807350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B28E13-474D-4290-A459-00375F5618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B66CF91-7DAC-4EB1-8733-087C3059C3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4069ED2-7139-4BE3-9972-4B1688A4F6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863ECC-0127-B84E-8B3E-058F4C37ED72}" type="datetime1">
              <a:rPr lang="ko-KR" altLang="en-US" smtClean="0"/>
              <a:t>2018. 10. 29.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5867D94-5F87-4697-A369-20CF955A41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28DE94C-C50B-4A98-B385-9E4AF55F3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C0D5B7-96EA-4093-984D-477B284E1D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94406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5F64EA-54F1-4932-9669-C7D3D8FF7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6092AB9-CC5E-4148-84C2-7280EA63F1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FEB117E-2DD3-49C4-B2E6-FCA4E5ED1C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349EE7A-C12E-4C38-9DA0-D4FEB15501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0DDDB4-B1C4-764D-80EF-F43F85A3CA3D}" type="datetime1">
              <a:rPr lang="ko-KR" altLang="en-US" smtClean="0"/>
              <a:t>2018. 10. 29.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F61F8CA-DA5C-4071-A61B-D6FAA60681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CA4A3B8-1741-4191-A4ED-BF6CE5059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C0D5B7-96EA-4093-984D-477B284E1D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43911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EBB479-EBC3-4959-96AC-22254E0DB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F553F6A-9BE1-4C57-95CC-DC9B3712CA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B91423C-24CE-4DA4-973F-A19B2F24BA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CD84F87-95BB-4CAA-889C-134D007178C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A178526-E43D-4316-ABA1-7552F9F9506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181EBCA-FB4D-4DFE-AE48-6283DB45B2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FEC099-069A-F648-9C1A-AE31EA3F4F44}" type="datetime1">
              <a:rPr lang="ko-KR" altLang="en-US" smtClean="0"/>
              <a:t>2018. 10. 29.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0C6E30F-BBED-406A-AF43-57800AD8F9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3E40293-792E-4248-BBBA-2D6A2BAF3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C0D5B7-96EA-4093-984D-477B284E1D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0352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E923ED-5D93-4AB3-A4BD-DFA9EE39E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29D3E24-3A39-4D85-9E63-850BE25356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19729-9EA0-A74E-A418-127A4A67B969}" type="datetime1">
              <a:rPr lang="ko-KR" altLang="en-US" smtClean="0"/>
              <a:t>2018. 10. 29.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DE51AA3-F3BF-4A1E-B58F-76CC67123B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3CF5F11-62E0-497B-8610-7D1DB40006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C0D5B7-96EA-4093-984D-477B284E1D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10685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D110A7D-5329-4D23-8ECB-FD5591313C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EC1EC-ACE0-4D4A-AA08-99CFE29D9A3D}" type="datetime1">
              <a:rPr lang="ko-KR" altLang="en-US" smtClean="0"/>
              <a:t>2018. 10. 29.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156A963-E9F1-4AD7-B1A0-27CA0291DF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FB87B98-B3DC-4383-A8C2-E30944F76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C0D5B7-96EA-4093-984D-477B284E1D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8142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0E9CE6-1F75-4018-A73D-524EC050A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04F4CE4-6C2B-405A-A8EC-8CF3CAA843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B751FDF-03A3-4B89-95C9-97D242F5C6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AC71FDB-A88E-455C-B4E0-34F336966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8517D-0AAD-2F44-806B-89126A70FC66}" type="datetime1">
              <a:rPr lang="ko-KR" altLang="en-US" smtClean="0"/>
              <a:t>2018. 10. 29.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858FA0A-98BB-460A-8198-606B400B8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AF8A220-ECE7-4447-82D0-CEA2FE85DA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C0D5B7-96EA-4093-984D-477B284E1D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5608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4F57D9-5E5F-4582-91E4-B0C706C61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77DBF8D-611E-44C9-8EA0-196D0F95F28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AB81A86-3D2B-45BD-B341-FBDB36F5EE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133C906-24A5-483C-AD4E-03E439134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8CBF22-0EE1-0D46-8182-5BCF08DF649B}" type="datetime1">
              <a:rPr lang="ko-KR" altLang="en-US" smtClean="0"/>
              <a:t>2018. 10. 29.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462A735-53BE-4943-97E7-0E060245DD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6705509-6ED3-444C-9738-770B28E0E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C0D5B7-96EA-4093-984D-477B284E1D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66647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FDA7E22-C14E-47D7-A26D-723FD9A762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447EDB5-9FB8-45E7-AE09-17597BB22E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579657B-48D1-4891-BF54-7681A5521D6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fld id="{C045D1D4-9138-A448-AAB7-50765E6678ED}" type="datetime1">
              <a:rPr lang="ko-KR" altLang="en-US" smtClean="0"/>
              <a:t>2018. 10. 29.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2AA2B96-8E24-4ABD-9897-5401AC33AD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95CE3AD-D880-4056-B605-654964FD69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fld id="{14C0D5B7-96EA-4093-984D-477B284E1D7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32516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나눔바른고딕" panose="020B0603020101020101" pitchFamily="50" charset="-127"/>
          <a:ea typeface="나눔바른고딕" panose="020B0603020101020101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나눔바른고딕" panose="020B0603020101020101" pitchFamily="50" charset="-127"/>
          <a:ea typeface="나눔바른고딕" panose="020B0603020101020101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나눔바른고딕" panose="020B0603020101020101" pitchFamily="50" charset="-127"/>
          <a:ea typeface="나눔바른고딕" panose="020B0603020101020101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나눔바른고딕" panose="020B0603020101020101" pitchFamily="50" charset="-127"/>
          <a:ea typeface="나눔바른고딕" panose="020B0603020101020101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나눔바른고딕" panose="020B0603020101020101" pitchFamily="50" charset="-127"/>
          <a:ea typeface="나눔바른고딕" panose="020B0603020101020101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나눔바른고딕" panose="020B0603020101020101" pitchFamily="50" charset="-127"/>
          <a:ea typeface="나눔바른고딕" panose="020B0603020101020101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13" Type="http://schemas.openxmlformats.org/officeDocument/2006/relationships/image" Target="../media/image34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3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sv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svg"/><Relationship Id="rId4" Type="http://schemas.openxmlformats.org/officeDocument/2006/relationships/image" Target="../media/image25.svg"/><Relationship Id="rId9" Type="http://schemas.openxmlformats.org/officeDocument/2006/relationships/image" Target="../media/image30.png"/><Relationship Id="rId14" Type="http://schemas.openxmlformats.org/officeDocument/2006/relationships/image" Target="../media/image35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0.png"/><Relationship Id="rId4" Type="http://schemas.openxmlformats.org/officeDocument/2006/relationships/image" Target="../media/image19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g"/><Relationship Id="rId3" Type="http://schemas.openxmlformats.org/officeDocument/2006/relationships/image" Target="../media/image7.jp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DE02A8-2D2A-4E0B-95EC-C833304207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6475" y="1301982"/>
            <a:ext cx="10913550" cy="2387600"/>
          </a:xfrm>
        </p:spPr>
        <p:txBody>
          <a:bodyPr>
            <a:normAutofit/>
          </a:bodyPr>
          <a:lstStyle/>
          <a:p>
            <a:pPr algn="l"/>
            <a:r>
              <a:rPr lang="ko-KR" altLang="en-US" sz="4800" dirty="0">
                <a:solidFill>
                  <a:schemeClr val="bg1"/>
                </a:solidFill>
              </a:rPr>
              <a:t>유전 알고리즘</a:t>
            </a:r>
            <a:r>
              <a:rPr lang="ko-KR" altLang="en-US" sz="3600" dirty="0">
                <a:solidFill>
                  <a:schemeClr val="bg1"/>
                </a:solidFill>
              </a:rPr>
              <a:t>을 활용한</a:t>
            </a:r>
            <a:br>
              <a:rPr lang="en-US" altLang="ko-KR" sz="4800" dirty="0">
                <a:solidFill>
                  <a:schemeClr val="bg1"/>
                </a:solidFill>
              </a:rPr>
            </a:br>
            <a:r>
              <a:rPr lang="ko-KR" altLang="en-US" sz="4800" dirty="0">
                <a:solidFill>
                  <a:schemeClr val="bg1"/>
                </a:solidFill>
              </a:rPr>
              <a:t>웹 기반 학생</a:t>
            </a:r>
            <a:r>
              <a:rPr lang="en-US" altLang="ko-KR" sz="4800" dirty="0">
                <a:solidFill>
                  <a:schemeClr val="bg1"/>
                </a:solidFill>
              </a:rPr>
              <a:t> </a:t>
            </a:r>
            <a:r>
              <a:rPr lang="ko-KR" altLang="en-US" sz="4800" dirty="0">
                <a:solidFill>
                  <a:schemeClr val="bg1"/>
                </a:solidFill>
              </a:rPr>
              <a:t>시간표 작성</a:t>
            </a:r>
            <a:r>
              <a:rPr lang="ko-KR" altLang="en-US" sz="3600" dirty="0">
                <a:solidFill>
                  <a:schemeClr val="bg1"/>
                </a:solidFill>
              </a:rPr>
              <a:t> 시스템과</a:t>
            </a:r>
            <a:br>
              <a:rPr lang="en-US" altLang="ko-KR" sz="4800" dirty="0">
                <a:solidFill>
                  <a:schemeClr val="bg1"/>
                </a:solidFill>
              </a:rPr>
            </a:br>
            <a:r>
              <a:rPr lang="ko-KR" altLang="en-US" sz="3600" dirty="0">
                <a:solidFill>
                  <a:schemeClr val="bg1"/>
                </a:solidFill>
              </a:rPr>
              <a:t>접근성 향상을 위한 </a:t>
            </a:r>
            <a:r>
              <a:rPr lang="ko-KR" altLang="en-US" sz="4800" dirty="0">
                <a:solidFill>
                  <a:schemeClr val="bg1"/>
                </a:solidFill>
              </a:rPr>
              <a:t>카카오 </a:t>
            </a:r>
            <a:r>
              <a:rPr lang="ko-KR" altLang="en-US" sz="4800" dirty="0" err="1">
                <a:solidFill>
                  <a:schemeClr val="bg1"/>
                </a:solidFill>
              </a:rPr>
              <a:t>챗봇</a:t>
            </a:r>
            <a:endParaRPr lang="ko-KR" altLang="en-US" sz="48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C72B0C8-39CC-4BE8-96ED-29AD09309B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86575" y="4171950"/>
            <a:ext cx="4743450" cy="1655762"/>
          </a:xfrm>
        </p:spPr>
        <p:txBody>
          <a:bodyPr>
            <a:normAutofit/>
          </a:bodyPr>
          <a:lstStyle/>
          <a:p>
            <a:pPr algn="l"/>
            <a:r>
              <a:rPr lang="en-US" altLang="ko-KR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Team. </a:t>
            </a:r>
            <a:r>
              <a:rPr lang="ko-KR" altLang="en-US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트웰브</a:t>
            </a:r>
            <a:endParaRPr lang="en-US" altLang="ko-KR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r>
              <a:rPr lang="en-US" altLang="ko-KR" dirty="0">
                <a:solidFill>
                  <a:schemeClr val="bg1"/>
                </a:solidFill>
              </a:rPr>
              <a:t>11 </a:t>
            </a:r>
            <a:r>
              <a:rPr lang="ko-KR" altLang="en-US" dirty="0">
                <a:solidFill>
                  <a:schemeClr val="bg1"/>
                </a:solidFill>
              </a:rPr>
              <a:t>이상수</a:t>
            </a:r>
            <a:r>
              <a:rPr lang="en-US" altLang="ko-KR" dirty="0">
                <a:solidFill>
                  <a:schemeClr val="bg1"/>
                </a:solidFill>
              </a:rPr>
              <a:t>,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en-US" altLang="ko-KR" dirty="0">
                <a:solidFill>
                  <a:schemeClr val="bg1"/>
                </a:solidFill>
              </a:rPr>
              <a:t>12 </a:t>
            </a:r>
            <a:r>
              <a:rPr lang="ko-KR" altLang="en-US" dirty="0" err="1">
                <a:solidFill>
                  <a:schemeClr val="bg1"/>
                </a:solidFill>
              </a:rPr>
              <a:t>지원오</a:t>
            </a:r>
            <a:r>
              <a:rPr lang="en-US" altLang="ko-KR" dirty="0">
                <a:solidFill>
                  <a:schemeClr val="bg1"/>
                </a:solidFill>
              </a:rPr>
              <a:t>, 12 </a:t>
            </a:r>
            <a:r>
              <a:rPr lang="ko-KR" altLang="en-US" dirty="0">
                <a:solidFill>
                  <a:schemeClr val="bg1"/>
                </a:solidFill>
              </a:rPr>
              <a:t>조영민</a:t>
            </a:r>
            <a:endParaRPr lang="en-US" altLang="ko-KR" dirty="0">
              <a:solidFill>
                <a:schemeClr val="bg1"/>
              </a:solidFill>
            </a:endParaRPr>
          </a:p>
          <a:p>
            <a:pPr algn="l"/>
            <a:r>
              <a:rPr lang="ko-KR" altLang="en-US" dirty="0">
                <a:solidFill>
                  <a:schemeClr val="bg1"/>
                </a:solidFill>
              </a:rPr>
              <a:t>지도교수 </a:t>
            </a:r>
            <a:r>
              <a:rPr lang="ko-KR" altLang="en-US" dirty="0" err="1">
                <a:solidFill>
                  <a:schemeClr val="bg1"/>
                </a:solidFill>
              </a:rPr>
              <a:t>황희정</a:t>
            </a:r>
            <a:endParaRPr lang="en-US" altLang="ko-KR" dirty="0">
              <a:solidFill>
                <a:schemeClr val="bg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B525B86-9625-4DFF-BFE6-34C04A356431}"/>
              </a:ext>
            </a:extLst>
          </p:cNvPr>
          <p:cNvSpPr/>
          <p:nvPr/>
        </p:nvSpPr>
        <p:spPr>
          <a:xfrm>
            <a:off x="6662175" y="4171950"/>
            <a:ext cx="72000" cy="16557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0" name="그림 99">
            <a:extLst>
              <a:ext uri="{FF2B5EF4-FFF2-40B4-BE49-F238E27FC236}">
                <a16:creationId xmlns:a16="http://schemas.microsoft.com/office/drawing/2014/main" id="{8CDE5469-4D17-4C74-9E15-43BB91FEDEA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11889" y="244314"/>
            <a:ext cx="809171" cy="80917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6ED7088-0DB4-9846-9306-B6E450AD5F35}"/>
              </a:ext>
            </a:extLst>
          </p:cNvPr>
          <p:cNvSpPr txBox="1"/>
          <p:nvPr/>
        </p:nvSpPr>
        <p:spPr>
          <a:xfrm>
            <a:off x="1203121" y="479622"/>
            <a:ext cx="39116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2018 </a:t>
            </a:r>
            <a:r>
              <a:rPr kumimoji="1" lang="ko-KR" altLang="en-US" sz="1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가천대학교 컴퓨터공학과 졸업프로젝트</a:t>
            </a:r>
          </a:p>
        </p:txBody>
      </p:sp>
    </p:spTree>
    <p:extLst>
      <p:ext uri="{BB962C8B-B14F-4D97-AF65-F5344CB8AC3E}">
        <p14:creationId xmlns:p14="http://schemas.microsoft.com/office/powerpoint/2010/main" val="5489276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FB1341-CA08-A546-B651-14B993735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1.4 </a:t>
            </a:r>
            <a:r>
              <a:rPr kumimoji="1" lang="ko-KR" altLang="en-US" dirty="0"/>
              <a:t>프로젝트 개발 기간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0668084-B53C-BA46-AA08-9A2860045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C0D5B7-96EA-4093-984D-477B284E1D78}" type="slidenum">
              <a:rPr lang="ko-KR" altLang="en-US" smtClean="0"/>
              <a:pPr/>
              <a:t>10</a:t>
            </a:fld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1F58059-580B-5D44-B3A4-62AEC35E3DB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ko-KR" altLang="en-US" dirty="0"/>
              <a:t>기간별 개발 사항</a:t>
            </a:r>
          </a:p>
        </p:txBody>
      </p:sp>
      <p:graphicFrame>
        <p:nvGraphicFramePr>
          <p:cNvPr id="8" name="차트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1170374"/>
              </p:ext>
            </p:extLst>
          </p:nvPr>
        </p:nvGraphicFramePr>
        <p:xfrm>
          <a:off x="1390650" y="1643062"/>
          <a:ext cx="9734550" cy="48958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6395336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F3BCB6-D40C-4BEE-9E6F-D21D1823C8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altLang="ko-KR" dirty="0">
                <a:solidFill>
                  <a:schemeClr val="bg1"/>
                </a:solidFill>
              </a:rPr>
              <a:t>2. </a:t>
            </a:r>
            <a:r>
              <a:rPr lang="ko-KR" altLang="en-US" dirty="0">
                <a:solidFill>
                  <a:schemeClr val="bg1"/>
                </a:solidFill>
              </a:rPr>
              <a:t>프로젝트 기술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6400403-AD06-49DC-A6EB-D529B8B0DA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6EE3303-E725-8D4C-A230-65FCF2F42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C0D5B7-96EA-4093-984D-477B284E1D78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79543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7C95BF-1E56-4B37-B1A2-D194D2C24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2.1. Crawling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D022140-D9DB-48AD-A5D7-09815F9CD6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강좌 조회 시 변수를 통해 구분</a:t>
            </a:r>
            <a:endParaRPr lang="en-US" altLang="ko-KR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A604194-EA24-489B-B903-33DC5B06BEC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개설 강좌 조회 페이지의 </a:t>
            </a:r>
            <a:r>
              <a:rPr lang="en-US" altLang="ko-KR" dirty="0"/>
              <a:t>Request</a:t>
            </a:r>
            <a:r>
              <a:rPr lang="ko-KR" altLang="en-US" dirty="0"/>
              <a:t> 분석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239602E-3F3F-4508-A22F-36DBC4B0F8E4}"/>
              </a:ext>
            </a:extLst>
          </p:cNvPr>
          <p:cNvSpPr txBox="1"/>
          <p:nvPr/>
        </p:nvSpPr>
        <p:spPr>
          <a:xfrm>
            <a:off x="746618" y="5997574"/>
            <a:ext cx="106987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년도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=2018(</a:t>
            </a:r>
            <a:r>
              <a:rPr lang="ko-KR" altLang="en-US" sz="1400" dirty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년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 &amp;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학기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=20(</a:t>
            </a:r>
            <a:r>
              <a:rPr lang="en-US" altLang="ko-KR" sz="1400" dirty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r>
              <a:rPr lang="ko-KR" altLang="en-US" sz="1400" dirty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학기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 &amp;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이수구분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=1(</a:t>
            </a:r>
            <a:r>
              <a:rPr lang="ko-KR" altLang="en-US" sz="1400" dirty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전공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 &amp;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교양구분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=010(</a:t>
            </a:r>
            <a:r>
              <a:rPr lang="ko-KR" altLang="en-US" sz="1400" dirty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교직이론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 &amp;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대학구분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=CJ0000(</a:t>
            </a:r>
            <a:r>
              <a:rPr lang="en-US" altLang="ko-KR" sz="1400" dirty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IT</a:t>
            </a:r>
            <a:r>
              <a:rPr lang="ko-KR" altLang="en-US" sz="1400" dirty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대학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 &amp;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전공구분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=CJ0200(</a:t>
            </a:r>
            <a:r>
              <a:rPr lang="ko-KR" altLang="en-US" sz="1400" dirty="0" err="1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컴공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BF36B5AC-14CA-4DFA-9CB2-ADF79F9CC941}"/>
              </a:ext>
            </a:extLst>
          </p:cNvPr>
          <p:cNvGrpSpPr/>
          <p:nvPr/>
        </p:nvGrpSpPr>
        <p:grpSpPr>
          <a:xfrm>
            <a:off x="725484" y="2390201"/>
            <a:ext cx="10741033" cy="3304318"/>
            <a:chOff x="725484" y="2390201"/>
            <a:chExt cx="10741033" cy="3304318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A980FDA7-FC20-4083-99DB-A6E873F9C0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50658" y="2390201"/>
              <a:ext cx="7693819" cy="3304318"/>
            </a:xfrm>
            <a:prstGeom prst="rect">
              <a:avLst/>
            </a:prstGeom>
            <a:effectLst>
              <a:outerShdw blurRad="50800" dist="12700" dir="5400000" algn="ctr" rotWithShape="0">
                <a:srgbClr val="000000">
                  <a:alpha val="43137"/>
                </a:srgbClr>
              </a:outerShdw>
            </a:effectLst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86E406CD-44A9-4374-8AAB-D4A99955A0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25484" y="4995625"/>
              <a:ext cx="10741033" cy="442117"/>
            </a:xfrm>
            <a:prstGeom prst="rect">
              <a:avLst/>
            </a:prstGeom>
            <a:effectLst>
              <a:outerShdw blurRad="50800" dist="25400" dir="5400000" algn="ctr" rotWithShape="0">
                <a:srgbClr val="000000">
                  <a:alpha val="43137"/>
                </a:srgbClr>
              </a:outerShdw>
            </a:effectLst>
          </p:spPr>
        </p:pic>
      </p:grp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8939207-241B-4F5B-8354-8FD4531A60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C0D5B7-96EA-4093-984D-477B284E1D78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92662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7C95BF-1E56-4B37-B1A2-D194D2C24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2.1. Crawling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D022140-D9DB-48AD-A5D7-09815F9CD6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jsoup</a:t>
            </a:r>
            <a:r>
              <a:rPr lang="ko-KR" altLang="en-US" dirty="0"/>
              <a:t>을 이용한 </a:t>
            </a:r>
            <a:r>
              <a:rPr lang="en-US" altLang="ko-KR" dirty="0"/>
              <a:t>HTML parsing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A604194-EA24-489B-B903-33DC5B06BEC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Crawling</a:t>
            </a:r>
            <a:r>
              <a:rPr lang="ko-KR" altLang="en-US" dirty="0"/>
              <a:t>을 이용한 학교 시간표 데이터 취득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BB4FF07-381B-4BC3-9C62-F5EC2E83E356}"/>
              </a:ext>
            </a:extLst>
          </p:cNvPr>
          <p:cNvGrpSpPr/>
          <p:nvPr/>
        </p:nvGrpSpPr>
        <p:grpSpPr>
          <a:xfrm>
            <a:off x="2881939" y="2266681"/>
            <a:ext cx="6428122" cy="3291426"/>
            <a:chOff x="2952979" y="2134014"/>
            <a:chExt cx="6428122" cy="3291426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33920864-F351-42FF-AF2E-966159A341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22047"/>
            <a:stretch/>
          </p:blipFill>
          <p:spPr>
            <a:xfrm>
              <a:off x="2952979" y="2134014"/>
              <a:ext cx="6428122" cy="3291426"/>
            </a:xfrm>
            <a:prstGeom prst="rect">
              <a:avLst/>
            </a:prstGeom>
            <a:effectLst>
              <a:outerShdw blurRad="50800" dist="12700" dir="5400000" algn="ctr" rotWithShape="0">
                <a:srgbClr val="000000">
                  <a:alpha val="43137"/>
                </a:srgbClr>
              </a:outerShdw>
            </a:effectLst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4AF87CD5-DD4D-496A-B418-A37EB15AB94E}"/>
                </a:ext>
              </a:extLst>
            </p:cNvPr>
            <p:cNvSpPr/>
            <p:nvPr/>
          </p:nvSpPr>
          <p:spPr>
            <a:xfrm>
              <a:off x="3135709" y="3644355"/>
              <a:ext cx="5946942" cy="184149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4F123A61-9173-426E-8D22-307BC9CCAD14}"/>
                </a:ext>
              </a:extLst>
            </p:cNvPr>
            <p:cNvSpPr/>
            <p:nvPr/>
          </p:nvSpPr>
          <p:spPr>
            <a:xfrm>
              <a:off x="3025139" y="3249613"/>
              <a:ext cx="6213881" cy="217582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  <a:effectLst>
              <a:outerShdw blurRad="50800" dist="12700" dir="5400000" algn="ctr" rotWithShape="0">
                <a:srgbClr val="000000">
                  <a:alpha val="43137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3173924C-F837-4B5C-A104-E1E6747988E7}"/>
              </a:ext>
            </a:extLst>
          </p:cNvPr>
          <p:cNvSpPr txBox="1"/>
          <p:nvPr/>
        </p:nvSpPr>
        <p:spPr>
          <a:xfrm>
            <a:off x="2551612" y="5997574"/>
            <a:ext cx="70888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강좌조회 요청 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→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결과 페이지의 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HTML Parsing → &lt;table&gt;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→ &lt;tr&gt;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→ &lt;td&gt; → Database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 저장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A7F9039-FEAD-46A3-B4FA-318E9D7A59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C0D5B7-96EA-4093-984D-477B284E1D78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34127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2AB616-F816-485F-B25D-84ED48FF9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2.2. Timetable Scheduling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6BA599C-6D8D-48BD-8184-5823DB61FA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Hard Constraints</a:t>
            </a:r>
          </a:p>
          <a:p>
            <a:pPr lvl="1"/>
            <a:r>
              <a:rPr lang="ko-KR" altLang="en-US" dirty="0"/>
              <a:t>동일한 강의의 중복 불가</a:t>
            </a:r>
            <a:endParaRPr lang="en-US" altLang="ko-KR" dirty="0"/>
          </a:p>
          <a:p>
            <a:pPr lvl="2"/>
            <a:r>
              <a:rPr lang="en-US" altLang="ko-KR" dirty="0"/>
              <a:t>e.g. </a:t>
            </a:r>
            <a:r>
              <a:rPr lang="en-US" altLang="ko-KR" dirty="0">
                <a:solidFill>
                  <a:schemeClr val="accent1"/>
                </a:solidFill>
              </a:rPr>
              <a:t>JAVA</a:t>
            </a:r>
            <a:r>
              <a:rPr lang="en-US" altLang="ko-KR" dirty="0"/>
              <a:t> 11740001(</a:t>
            </a:r>
            <a:r>
              <a:rPr lang="ko-KR" altLang="en-US" dirty="0"/>
              <a:t>월</a:t>
            </a:r>
            <a:r>
              <a:rPr lang="en-US" altLang="ko-KR" dirty="0"/>
              <a:t>1234)</a:t>
            </a:r>
            <a:r>
              <a:rPr lang="ko-KR" altLang="en-US" dirty="0"/>
              <a:t>와 </a:t>
            </a:r>
            <a:r>
              <a:rPr lang="en-US" altLang="ko-KR" dirty="0">
                <a:solidFill>
                  <a:schemeClr val="accent1"/>
                </a:solidFill>
              </a:rPr>
              <a:t>JAVA</a:t>
            </a:r>
            <a:r>
              <a:rPr lang="en-US" altLang="ko-KR" dirty="0"/>
              <a:t> 11740002(</a:t>
            </a:r>
            <a:r>
              <a:rPr lang="ko-KR" altLang="en-US" dirty="0"/>
              <a:t>수</a:t>
            </a:r>
            <a:r>
              <a:rPr lang="en-US" altLang="ko-KR" dirty="0"/>
              <a:t>1234)</a:t>
            </a:r>
          </a:p>
          <a:p>
            <a:pPr lvl="1"/>
            <a:r>
              <a:rPr lang="ko-KR" altLang="en-US" dirty="0"/>
              <a:t>동일한 시간의 중복 불가</a:t>
            </a:r>
            <a:endParaRPr lang="en-US" altLang="ko-KR" dirty="0"/>
          </a:p>
          <a:p>
            <a:pPr lvl="2"/>
            <a:r>
              <a:rPr lang="en-US" altLang="ko-KR" dirty="0"/>
              <a:t>e.g.</a:t>
            </a:r>
            <a:r>
              <a:rPr lang="ko-KR" altLang="en-US" dirty="0"/>
              <a:t> </a:t>
            </a:r>
            <a:r>
              <a:rPr lang="en-US" altLang="ko-KR" dirty="0"/>
              <a:t>C</a:t>
            </a:r>
            <a:r>
              <a:rPr lang="ko-KR" altLang="en-US" dirty="0"/>
              <a:t>언어 </a:t>
            </a:r>
            <a:r>
              <a:rPr lang="en-US" altLang="ko-KR" dirty="0"/>
              <a:t>12841005(</a:t>
            </a:r>
            <a:r>
              <a:rPr lang="ko-KR" altLang="en-US" dirty="0">
                <a:solidFill>
                  <a:schemeClr val="accent1"/>
                </a:solidFill>
              </a:rPr>
              <a:t>화</a:t>
            </a:r>
            <a:r>
              <a:rPr lang="en-US" altLang="ko-KR" dirty="0">
                <a:solidFill>
                  <a:schemeClr val="accent1"/>
                </a:solidFill>
              </a:rPr>
              <a:t>1234</a:t>
            </a:r>
            <a:r>
              <a:rPr lang="en-US" altLang="ko-KR" dirty="0"/>
              <a:t>)</a:t>
            </a:r>
            <a:r>
              <a:rPr lang="ko-KR" altLang="en-US" dirty="0"/>
              <a:t>와 이산수학 </a:t>
            </a:r>
            <a:r>
              <a:rPr lang="en-US" altLang="ko-KR" dirty="0"/>
              <a:t>09292001(</a:t>
            </a:r>
            <a:r>
              <a:rPr lang="ko-KR" altLang="en-US" dirty="0">
                <a:solidFill>
                  <a:schemeClr val="accent1"/>
                </a:solidFill>
              </a:rPr>
              <a:t>화</a:t>
            </a:r>
            <a:r>
              <a:rPr lang="en-US" altLang="ko-KR" dirty="0">
                <a:solidFill>
                  <a:schemeClr val="accent1"/>
                </a:solidFill>
              </a:rPr>
              <a:t>AB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en-US" altLang="ko-KR" dirty="0"/>
              <a:t>Soft Constraints</a:t>
            </a:r>
          </a:p>
          <a:p>
            <a:pPr lvl="1"/>
            <a:r>
              <a:rPr lang="ko-KR" altLang="en-US" dirty="0"/>
              <a:t>수강최대 학점 초과</a:t>
            </a:r>
            <a:endParaRPr lang="en-US" altLang="ko-KR" dirty="0"/>
          </a:p>
          <a:p>
            <a:pPr lvl="1"/>
            <a:r>
              <a:rPr lang="ko-KR" altLang="en-US" dirty="0"/>
              <a:t>해당 학년의 강의 수강</a:t>
            </a:r>
            <a:endParaRPr lang="en-US" altLang="ko-KR" dirty="0"/>
          </a:p>
          <a:p>
            <a:pPr lvl="1"/>
            <a:r>
              <a:rPr lang="ko-KR" altLang="en-US" dirty="0"/>
              <a:t>지정한 요일에는 수강하는 과목 없음</a:t>
            </a:r>
            <a:endParaRPr lang="en-US" altLang="ko-KR" dirty="0"/>
          </a:p>
          <a:p>
            <a:pPr lvl="1"/>
            <a:r>
              <a:rPr lang="en-US" altLang="ko-KR" dirty="0"/>
              <a:t>...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1216D6A-9B09-4E92-8137-0DB5FE72324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시간표 조합 알고리즘</a:t>
            </a:r>
            <a:r>
              <a:rPr lang="en-US" altLang="ko-KR" dirty="0"/>
              <a:t>(Timetable Scheduling) </a:t>
            </a:r>
            <a:r>
              <a:rPr lang="ko-KR" altLang="en-US" dirty="0"/>
              <a:t>제약조건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E576A24-6371-4996-BD73-49FDDB70F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C0D5B7-96EA-4093-984D-477B284E1D78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39996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2AB616-F816-485F-B25D-84ED48FF9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2.3. Genetic Algorithm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6BA599C-6D8D-48BD-8184-5823DB61FA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47825"/>
            <a:ext cx="10515600" cy="4529138"/>
          </a:xfrm>
        </p:spPr>
        <p:txBody>
          <a:bodyPr/>
          <a:lstStyle/>
          <a:p>
            <a:r>
              <a:rPr lang="ko-KR" altLang="en-US" dirty="0"/>
              <a:t>생물의 </a:t>
            </a:r>
            <a:r>
              <a:rPr lang="ko-KR" altLang="en-US" dirty="0">
                <a:solidFill>
                  <a:schemeClr val="accent1"/>
                </a:solidFill>
              </a:rPr>
              <a:t>유전</a:t>
            </a:r>
            <a:r>
              <a:rPr lang="en-US" altLang="ko-KR" dirty="0"/>
              <a:t>(Genetics)</a:t>
            </a:r>
            <a:r>
              <a:rPr lang="ko-KR" altLang="en-US" dirty="0"/>
              <a:t>과 </a:t>
            </a:r>
            <a:r>
              <a:rPr lang="ko-KR" altLang="en-US" dirty="0">
                <a:solidFill>
                  <a:schemeClr val="accent1"/>
                </a:solidFill>
              </a:rPr>
              <a:t>진화</a:t>
            </a:r>
            <a:r>
              <a:rPr lang="en-US" altLang="ko-KR" dirty="0"/>
              <a:t>(Evolution)</a:t>
            </a:r>
            <a:r>
              <a:rPr lang="ko-KR" altLang="en-US" dirty="0"/>
              <a:t>의 메커니즘을 이용한 알고리즘</a:t>
            </a:r>
            <a:endParaRPr lang="en-US" altLang="ko-KR" dirty="0"/>
          </a:p>
          <a:p>
            <a:r>
              <a:rPr lang="ko-KR" altLang="en-US" dirty="0"/>
              <a:t>문제에 대한 해결책으로 </a:t>
            </a:r>
            <a:r>
              <a:rPr lang="ko-KR" altLang="en-US" dirty="0">
                <a:solidFill>
                  <a:schemeClr val="accent1"/>
                </a:solidFill>
              </a:rPr>
              <a:t>얼마나 적합한지</a:t>
            </a:r>
            <a:r>
              <a:rPr lang="en-US" altLang="ko-KR" dirty="0"/>
              <a:t>(Fitness) </a:t>
            </a:r>
            <a:r>
              <a:rPr lang="ko-KR" altLang="en-US" dirty="0"/>
              <a:t>평가 기준 설정</a:t>
            </a:r>
            <a:endParaRPr lang="en-US" altLang="ko-KR" dirty="0"/>
          </a:p>
          <a:p>
            <a:r>
              <a:rPr lang="ko-KR" altLang="en-US" dirty="0"/>
              <a:t>유전 연산자를 사용하여 점차적으로 변형</a:t>
            </a:r>
            <a:endParaRPr lang="en-US" altLang="ko-KR" dirty="0"/>
          </a:p>
          <a:p>
            <a:pPr lvl="1"/>
            <a:r>
              <a:rPr lang="ko-KR" altLang="en-US" dirty="0"/>
              <a:t>선택</a:t>
            </a:r>
            <a:r>
              <a:rPr lang="en-US" altLang="ko-KR" dirty="0"/>
              <a:t>(Selection)</a:t>
            </a:r>
          </a:p>
          <a:p>
            <a:pPr lvl="1"/>
            <a:r>
              <a:rPr lang="ko-KR" altLang="en-US" dirty="0"/>
              <a:t>교배</a:t>
            </a:r>
            <a:r>
              <a:rPr lang="en-US" altLang="ko-KR" dirty="0"/>
              <a:t>(Crossover)</a:t>
            </a:r>
          </a:p>
          <a:p>
            <a:pPr lvl="1"/>
            <a:r>
              <a:rPr lang="ko-KR" altLang="en-US" dirty="0"/>
              <a:t>변이</a:t>
            </a:r>
            <a:r>
              <a:rPr lang="en-US" altLang="ko-KR" dirty="0"/>
              <a:t>(Mutation)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1216D6A-9B09-4E92-8137-0DB5FE72324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유전 알고리즘</a:t>
            </a:r>
            <a:r>
              <a:rPr lang="en-US" altLang="ko-KR" dirty="0"/>
              <a:t>(Genetic Algorithm)</a:t>
            </a:r>
            <a:endParaRPr lang="ko-KR" altLang="en-US" dirty="0"/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7E1CBF71-6CF1-4E9D-88E8-B081B2C44719}"/>
              </a:ext>
            </a:extLst>
          </p:cNvPr>
          <p:cNvGrpSpPr/>
          <p:nvPr/>
        </p:nvGrpSpPr>
        <p:grpSpPr>
          <a:xfrm>
            <a:off x="2435053" y="4960307"/>
            <a:ext cx="7321895" cy="1140952"/>
            <a:chOff x="1885275" y="4607381"/>
            <a:chExt cx="7321895" cy="1140952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B17FC999-CAC3-4279-8DC8-57D4CA87B287}"/>
                </a:ext>
              </a:extLst>
            </p:cNvPr>
            <p:cNvGrpSpPr/>
            <p:nvPr/>
          </p:nvGrpSpPr>
          <p:grpSpPr>
            <a:xfrm>
              <a:off x="1885275" y="4607381"/>
              <a:ext cx="2450431" cy="1140952"/>
              <a:chOff x="1070811" y="4526423"/>
              <a:chExt cx="2450431" cy="1140952"/>
            </a:xfrm>
          </p:grpSpPr>
          <p:grpSp>
            <p:nvGrpSpPr>
              <p:cNvPr id="30" name="그룹 29">
                <a:extLst>
                  <a:ext uri="{FF2B5EF4-FFF2-40B4-BE49-F238E27FC236}">
                    <a16:creationId xmlns:a16="http://schemas.microsoft.com/office/drawing/2014/main" id="{9C3D7F59-6C92-4D54-95B8-361056F49ADA}"/>
                  </a:ext>
                </a:extLst>
              </p:cNvPr>
              <p:cNvGrpSpPr/>
              <p:nvPr/>
            </p:nvGrpSpPr>
            <p:grpSpPr>
              <a:xfrm>
                <a:off x="1070811" y="4526423"/>
                <a:ext cx="2286000" cy="914400"/>
                <a:chOff x="1451810" y="5158038"/>
                <a:chExt cx="2286000" cy="914400"/>
              </a:xfrm>
            </p:grpSpPr>
            <p:pic>
              <p:nvPicPr>
                <p:cNvPr id="26" name="그래픽 25" descr="남자">
                  <a:extLst>
                    <a:ext uri="{FF2B5EF4-FFF2-40B4-BE49-F238E27FC236}">
                      <a16:creationId xmlns:a16="http://schemas.microsoft.com/office/drawing/2014/main" id="{B9BA5656-CA5B-4C19-937D-E17BA649B20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51810" y="5158038"/>
                  <a:ext cx="914400" cy="914400"/>
                </a:xfrm>
                <a:prstGeom prst="rect">
                  <a:avLst/>
                </a:prstGeom>
              </p:spPr>
            </p:pic>
            <p:pic>
              <p:nvPicPr>
                <p:cNvPr id="27" name="그래픽 26" descr="남자">
                  <a:extLst>
                    <a:ext uri="{FF2B5EF4-FFF2-40B4-BE49-F238E27FC236}">
                      <a16:creationId xmlns:a16="http://schemas.microsoft.com/office/drawing/2014/main" id="{627BB742-FE48-4D15-8D5B-18893CEF635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909010" y="5158038"/>
                  <a:ext cx="914400" cy="914400"/>
                </a:xfrm>
                <a:prstGeom prst="rect">
                  <a:avLst/>
                </a:prstGeom>
              </p:spPr>
            </p:pic>
            <p:pic>
              <p:nvPicPr>
                <p:cNvPr id="28" name="그래픽 27" descr="남자">
                  <a:extLst>
                    <a:ext uri="{FF2B5EF4-FFF2-40B4-BE49-F238E27FC236}">
                      <a16:creationId xmlns:a16="http://schemas.microsoft.com/office/drawing/2014/main" id="{F9459578-D1BE-402A-B067-2292F2CEA5E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366210" y="5158038"/>
                  <a:ext cx="914400" cy="914400"/>
                </a:xfrm>
                <a:prstGeom prst="rect">
                  <a:avLst/>
                </a:prstGeom>
              </p:spPr>
            </p:pic>
            <p:pic>
              <p:nvPicPr>
                <p:cNvPr id="29" name="그래픽 28" descr="남자">
                  <a:extLst>
                    <a:ext uri="{FF2B5EF4-FFF2-40B4-BE49-F238E27FC236}">
                      <a16:creationId xmlns:a16="http://schemas.microsoft.com/office/drawing/2014/main" id="{33AA6780-051B-4065-ADC3-6106B0546F1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823410" y="5158038"/>
                  <a:ext cx="914400" cy="914400"/>
                </a:xfrm>
                <a:prstGeom prst="rect">
                  <a:avLst/>
                </a:prstGeom>
              </p:spPr>
            </p:pic>
          </p:grpSp>
          <p:grpSp>
            <p:nvGrpSpPr>
              <p:cNvPr id="31" name="그룹 30">
                <a:extLst>
                  <a:ext uri="{FF2B5EF4-FFF2-40B4-BE49-F238E27FC236}">
                    <a16:creationId xmlns:a16="http://schemas.microsoft.com/office/drawing/2014/main" id="{233657D2-FD22-4D38-8A0B-73871A715DDF}"/>
                  </a:ext>
                </a:extLst>
              </p:cNvPr>
              <p:cNvGrpSpPr/>
              <p:nvPr/>
            </p:nvGrpSpPr>
            <p:grpSpPr>
              <a:xfrm>
                <a:off x="1235242" y="4752975"/>
                <a:ext cx="2286000" cy="914400"/>
                <a:chOff x="1267326" y="4840705"/>
                <a:chExt cx="2286000" cy="914400"/>
              </a:xfrm>
            </p:grpSpPr>
            <p:pic>
              <p:nvPicPr>
                <p:cNvPr id="22" name="그래픽 21" descr="남자">
                  <a:extLst>
                    <a:ext uri="{FF2B5EF4-FFF2-40B4-BE49-F238E27FC236}">
                      <a16:creationId xmlns:a16="http://schemas.microsoft.com/office/drawing/2014/main" id="{22CA950C-A952-46BF-BC9F-0629402A9E9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67326" y="4840705"/>
                  <a:ext cx="914400" cy="914400"/>
                </a:xfrm>
                <a:prstGeom prst="rect">
                  <a:avLst/>
                </a:prstGeom>
              </p:spPr>
            </p:pic>
            <p:pic>
              <p:nvPicPr>
                <p:cNvPr id="23" name="그래픽 22" descr="남자">
                  <a:extLst>
                    <a:ext uri="{FF2B5EF4-FFF2-40B4-BE49-F238E27FC236}">
                      <a16:creationId xmlns:a16="http://schemas.microsoft.com/office/drawing/2014/main" id="{ABFB323E-2B8F-4A42-A159-1145AAC0838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24526" y="4840705"/>
                  <a:ext cx="914400" cy="914400"/>
                </a:xfrm>
                <a:prstGeom prst="rect">
                  <a:avLst/>
                </a:prstGeom>
              </p:spPr>
            </p:pic>
            <p:pic>
              <p:nvPicPr>
                <p:cNvPr id="24" name="그래픽 23" descr="남자">
                  <a:extLst>
                    <a:ext uri="{FF2B5EF4-FFF2-40B4-BE49-F238E27FC236}">
                      <a16:creationId xmlns:a16="http://schemas.microsoft.com/office/drawing/2014/main" id="{4BA04796-20FA-4D2E-B3ED-A52912EA0ED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181726" y="4840705"/>
                  <a:ext cx="914400" cy="914400"/>
                </a:xfrm>
                <a:prstGeom prst="rect">
                  <a:avLst/>
                </a:prstGeom>
              </p:spPr>
            </p:pic>
            <p:pic>
              <p:nvPicPr>
                <p:cNvPr id="25" name="그래픽 24" descr="남자">
                  <a:extLst>
                    <a:ext uri="{FF2B5EF4-FFF2-40B4-BE49-F238E27FC236}">
                      <a16:creationId xmlns:a16="http://schemas.microsoft.com/office/drawing/2014/main" id="{E8ACC9B1-FD3F-4C7E-B17B-A9D1F1D8C62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638926" y="4840705"/>
                  <a:ext cx="914400" cy="91440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E6438AD0-8EBC-4913-88C9-771601F4186C}"/>
                </a:ext>
              </a:extLst>
            </p:cNvPr>
            <p:cNvGrpSpPr/>
            <p:nvPr/>
          </p:nvGrpSpPr>
          <p:grpSpPr>
            <a:xfrm>
              <a:off x="5378303" y="4658558"/>
              <a:ext cx="1435582" cy="1038598"/>
              <a:chOff x="4824849" y="4793081"/>
              <a:chExt cx="1435582" cy="1038598"/>
            </a:xfrm>
          </p:grpSpPr>
          <p:pic>
            <p:nvPicPr>
              <p:cNvPr id="41" name="그래픽 40" descr="남자">
                <a:extLst>
                  <a:ext uri="{FF2B5EF4-FFF2-40B4-BE49-F238E27FC236}">
                    <a16:creationId xmlns:a16="http://schemas.microsoft.com/office/drawing/2014/main" id="{8446587F-8F82-42A7-8455-064304858C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4824849" y="4793081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43" name="그래픽 42" descr="여자">
                <a:extLst>
                  <a:ext uri="{FF2B5EF4-FFF2-40B4-BE49-F238E27FC236}">
                    <a16:creationId xmlns:a16="http://schemas.microsoft.com/office/drawing/2014/main" id="{A0C60A06-BDC8-47F0-BAC6-133C136605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5346031" y="4793081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45" name="그래픽 44" descr="아기">
                <a:extLst>
                  <a:ext uri="{FF2B5EF4-FFF2-40B4-BE49-F238E27FC236}">
                    <a16:creationId xmlns:a16="http://schemas.microsoft.com/office/drawing/2014/main" id="{7E09B6BF-7A16-44C5-AE0E-837DF34170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5250152" y="5246516"/>
                <a:ext cx="585163" cy="585163"/>
              </a:xfrm>
              <a:prstGeom prst="rect">
                <a:avLst/>
              </a:prstGeom>
            </p:spPr>
          </p:pic>
        </p:grpSp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DCB22740-620D-49D4-96E0-B8CB7558B2F6}"/>
                </a:ext>
              </a:extLst>
            </p:cNvPr>
            <p:cNvGrpSpPr/>
            <p:nvPr/>
          </p:nvGrpSpPr>
          <p:grpSpPr>
            <a:xfrm>
              <a:off x="7856481" y="4719499"/>
              <a:ext cx="1350689" cy="916716"/>
              <a:chOff x="9001346" y="4796489"/>
              <a:chExt cx="1350689" cy="916716"/>
            </a:xfrm>
          </p:grpSpPr>
          <p:pic>
            <p:nvPicPr>
              <p:cNvPr id="48" name="그래픽 47" descr="남자">
                <a:extLst>
                  <a:ext uri="{FF2B5EF4-FFF2-40B4-BE49-F238E27FC236}">
                    <a16:creationId xmlns:a16="http://schemas.microsoft.com/office/drawing/2014/main" id="{110FB83C-D657-4D17-8D46-606F254130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9001346" y="4796489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50" name="그래픽 49" descr="DNA">
                <a:extLst>
                  <a:ext uri="{FF2B5EF4-FFF2-40B4-BE49-F238E27FC236}">
                    <a16:creationId xmlns:a16="http://schemas.microsoft.com/office/drawing/2014/main" id="{E69A3666-6B9B-4BDD-A2D0-DAD34B6D15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 rot="3084305">
                <a:off x="9437635" y="4798805"/>
                <a:ext cx="914400" cy="914400"/>
              </a:xfrm>
              <a:prstGeom prst="rect">
                <a:avLst/>
              </a:prstGeom>
            </p:spPr>
          </p:pic>
        </p:grpSp>
      </p:grp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7071AAF-CACF-438A-804C-516A162AF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C0D5B7-96EA-4093-984D-477B284E1D78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62267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4A7E45-02BE-42C8-90BB-EA013A43DA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2.3. Genetic Algorithm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6704894-E52C-4BF6-8EC8-E74A5E3335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47824"/>
            <a:ext cx="10515600" cy="4708525"/>
          </a:xfrm>
        </p:spPr>
        <p:txBody>
          <a:bodyPr/>
          <a:lstStyle/>
          <a:p>
            <a:r>
              <a:rPr lang="ko-KR" altLang="en-US" dirty="0"/>
              <a:t>문제를 해결하기 위해 </a:t>
            </a:r>
            <a:r>
              <a:rPr lang="ko-KR" altLang="en-US" dirty="0">
                <a:solidFill>
                  <a:schemeClr val="accent1"/>
                </a:solidFill>
              </a:rPr>
              <a:t>적합한 정도</a:t>
            </a:r>
            <a:r>
              <a:rPr lang="ko-KR" altLang="en-US" dirty="0"/>
              <a:t>를 평가</a:t>
            </a:r>
            <a:endParaRPr lang="en-US" altLang="ko-KR" dirty="0"/>
          </a:p>
          <a:p>
            <a:r>
              <a:rPr lang="ko-KR" altLang="en-US" dirty="0"/>
              <a:t>지정한 </a:t>
            </a:r>
            <a:r>
              <a:rPr lang="ko-KR" altLang="en-US" dirty="0">
                <a:solidFill>
                  <a:schemeClr val="accent1"/>
                </a:solidFill>
              </a:rPr>
              <a:t>제약조건들을 위배</a:t>
            </a:r>
            <a:r>
              <a:rPr lang="ko-KR" altLang="en-US" dirty="0"/>
              <a:t>할 수록 적합하지 않음 </a:t>
            </a:r>
            <a:r>
              <a:rPr lang="en-US" altLang="ko-KR" dirty="0"/>
              <a:t>(</a:t>
            </a:r>
            <a:r>
              <a:rPr lang="ko-KR" altLang="en-US" dirty="0"/>
              <a:t>비용 최소화 문제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동일한 강의 혹은 시간이 중복되는 경우</a:t>
            </a:r>
            <a:endParaRPr lang="en-US" altLang="ko-KR" dirty="0"/>
          </a:p>
          <a:p>
            <a:pPr lvl="1"/>
            <a:r>
              <a:rPr lang="ko-KR" altLang="en-US" dirty="0"/>
              <a:t>자신의 학년과 다른 강의를 수강하는 경우</a:t>
            </a:r>
            <a:endParaRPr lang="en-US" altLang="ko-KR" dirty="0"/>
          </a:p>
          <a:p>
            <a:pPr lvl="1"/>
            <a:r>
              <a:rPr lang="ko-KR" altLang="en-US" dirty="0"/>
              <a:t>수강희망 학점과 동떨어지는 경우</a:t>
            </a:r>
            <a:endParaRPr lang="en-US" altLang="ko-KR" dirty="0"/>
          </a:p>
          <a:p>
            <a:pPr lvl="1"/>
            <a:r>
              <a:rPr lang="ko-KR" altLang="en-US" dirty="0"/>
              <a:t>지정한 요일에 강의가 존재하는 경우</a:t>
            </a:r>
            <a:endParaRPr lang="en-US" altLang="ko-KR" dirty="0"/>
          </a:p>
          <a:p>
            <a:r>
              <a:rPr lang="ko-KR" altLang="en-US" dirty="0"/>
              <a:t>적합도 평가 식</a:t>
            </a:r>
            <a:endParaRPr lang="en-US" altLang="ko-KR" dirty="0"/>
          </a:p>
          <a:p>
            <a:pPr lvl="1"/>
            <a:r>
              <a:rPr lang="ko-KR" altLang="en-US" dirty="0"/>
              <a:t>시간표 </a:t>
            </a:r>
            <a:r>
              <a:rPr lang="en-US" altLang="ko-KR" dirty="0"/>
              <a:t>n</a:t>
            </a:r>
            <a:r>
              <a:rPr lang="ko-KR" altLang="en-US" dirty="0"/>
              <a:t>의 비용</a:t>
            </a:r>
            <a:r>
              <a:rPr lang="en-US" altLang="ko-KR" dirty="0"/>
              <a:t>(cost)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시간표 </a:t>
            </a:r>
            <a:r>
              <a:rPr lang="en-US" altLang="ko-KR" dirty="0"/>
              <a:t>n</a:t>
            </a:r>
            <a:r>
              <a:rPr lang="ko-KR" altLang="en-US" dirty="0"/>
              <a:t>의 적합도</a:t>
            </a:r>
            <a:r>
              <a:rPr lang="en-US" altLang="ko-KR" dirty="0"/>
              <a:t>(fitness)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B767F79-AFDD-4A6D-9512-9528AA4AFAD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시간표의 적합도</a:t>
            </a:r>
            <a:r>
              <a:rPr lang="en-US" altLang="ko-KR" dirty="0"/>
              <a:t>(Fitness)</a:t>
            </a:r>
            <a:r>
              <a:rPr lang="ko-KR" altLang="en-US" dirty="0"/>
              <a:t> 평가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2772DBD-EF25-49D7-B23A-36FFEB73D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C0D5B7-96EA-4093-984D-477B284E1D78}" type="slidenum">
              <a:rPr lang="ko-KR" altLang="en-US" smtClean="0"/>
              <a:pPr/>
              <a:t>16</a:t>
            </a:fld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1790E3A-D7BC-4865-923D-85C02E39D6D3}"/>
                  </a:ext>
                </a:extLst>
              </p:cNvPr>
              <p:cNvSpPr txBox="1"/>
              <p:nvPr/>
            </p:nvSpPr>
            <p:spPr>
              <a:xfrm>
                <a:off x="2279147" y="5116143"/>
                <a:ext cx="341298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𝐷𝑇</m:t>
                          </m:r>
                        </m:e>
                        <m:sub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𝐷𝐶</m:t>
                          </m:r>
                        </m:e>
                        <m:sub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𝐷𝐹𝐶</m:t>
                          </m:r>
                        </m:e>
                        <m:sub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ko-KR" altLang="en-US" sz="2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1790E3A-D7BC-4865-923D-85C02E39D6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9147" y="5116143"/>
                <a:ext cx="3412986" cy="307777"/>
              </a:xfrm>
              <a:prstGeom prst="rect">
                <a:avLst/>
              </a:prstGeom>
              <a:blipFill>
                <a:blip r:embed="rId3"/>
                <a:stretch>
                  <a:fillRect l="-893" b="-1372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그룹 10">
            <a:extLst>
              <a:ext uri="{FF2B5EF4-FFF2-40B4-BE49-F238E27FC236}">
                <a16:creationId xmlns:a16="http://schemas.microsoft.com/office/drawing/2014/main" id="{97E40BC0-3F17-4E87-A8C3-8E2F2FBD0841}"/>
              </a:ext>
            </a:extLst>
          </p:cNvPr>
          <p:cNvGrpSpPr/>
          <p:nvPr/>
        </p:nvGrpSpPr>
        <p:grpSpPr>
          <a:xfrm>
            <a:off x="2279147" y="6268186"/>
            <a:ext cx="4890506" cy="309768"/>
            <a:chOff x="3665621" y="5511525"/>
            <a:chExt cx="4890506" cy="30976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ABCBBDA-13AC-414E-9980-188BAB70E532}"/>
                    </a:ext>
                  </a:extLst>
                </p:cNvPr>
                <p:cNvSpPr txBox="1"/>
                <p:nvPr/>
              </p:nvSpPr>
              <p:spPr>
                <a:xfrm>
                  <a:off x="3665621" y="5513516"/>
                  <a:ext cx="4079002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=(</m:t>
                        </m:r>
                        <m:sSub>
                          <m:sSubPr>
                            <m:ctrlP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sub>
                        </m:s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)+(</m:t>
                        </m:r>
                        <m:sSub>
                          <m:sSubPr>
                            <m:ctrlP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sub>
                        </m:s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)/(</m:t>
                        </m:r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−1)</m:t>
                        </m:r>
                      </m:oMath>
                    </m:oMathPara>
                  </a14:m>
                  <a:endParaRPr lang="ko-KR" altLang="en-US" sz="2000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ABCBBDA-13AC-414E-9980-188BAB70E53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65621" y="5513516"/>
                  <a:ext cx="4079002" cy="307777"/>
                </a:xfrm>
                <a:prstGeom prst="rect">
                  <a:avLst/>
                </a:prstGeom>
                <a:blipFill>
                  <a:blip r:embed="rId4"/>
                  <a:stretch>
                    <a:fillRect l="-1495" r="-1345" b="-40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049624F1-4FFD-4C77-88CB-79B135C769C7}"/>
                    </a:ext>
                  </a:extLst>
                </p:cNvPr>
                <p:cNvSpPr txBox="1"/>
                <p:nvPr/>
              </p:nvSpPr>
              <p:spPr>
                <a:xfrm>
                  <a:off x="7744623" y="5511525"/>
                  <a:ext cx="811504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&gt;1</m:t>
                        </m:r>
                      </m:oMath>
                    </m:oMathPara>
                  </a14:m>
                  <a:endParaRPr lang="ko-KR" altLang="en-US" sz="2000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049624F1-4FFD-4C77-88CB-79B135C769C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44623" y="5511525"/>
                  <a:ext cx="811504" cy="307777"/>
                </a:xfrm>
                <a:prstGeom prst="rect">
                  <a:avLst/>
                </a:prstGeom>
                <a:blipFill>
                  <a:blip r:embed="rId5"/>
                  <a:stretch>
                    <a:fillRect r="-5263" b="-980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6DBFCB5F-6071-433C-873D-5E4CC75F3094}"/>
              </a:ext>
            </a:extLst>
          </p:cNvPr>
          <p:cNvSpPr txBox="1"/>
          <p:nvPr/>
        </p:nvSpPr>
        <p:spPr>
          <a:xfrm>
            <a:off x="8274066" y="6281846"/>
            <a:ext cx="2803973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1200" i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w: worst, b: best, k: </a:t>
            </a:r>
            <a:r>
              <a:rPr lang="ko-KR" altLang="en-US" sz="1200" i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보통 </a:t>
            </a:r>
            <a:r>
              <a:rPr lang="en-US" altLang="ko-KR" sz="1200" i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3~4</a:t>
            </a:r>
            <a:r>
              <a:rPr lang="ko-KR" altLang="en-US" sz="1200" i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값 사용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E0C5D0D-BDC9-4D31-BC1A-C9E44FED9C4D}"/>
              </a:ext>
            </a:extLst>
          </p:cNvPr>
          <p:cNvSpPr txBox="1"/>
          <p:nvPr/>
        </p:nvSpPr>
        <p:spPr>
          <a:xfrm>
            <a:off x="6741595" y="5146921"/>
            <a:ext cx="4336444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1200" i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DT: </a:t>
            </a:r>
            <a:r>
              <a:rPr lang="ko-KR" altLang="en-US" sz="1200" i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시간 중복</a:t>
            </a:r>
            <a:r>
              <a:rPr lang="en-US" altLang="ko-KR" sz="1200" i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DC: </a:t>
            </a:r>
            <a:r>
              <a:rPr lang="ko-KR" altLang="en-US" sz="1200" i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강의 중복</a:t>
            </a:r>
            <a:r>
              <a:rPr lang="en-US" altLang="ko-KR" sz="1200" i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DFC: </a:t>
            </a:r>
            <a:r>
              <a:rPr lang="ko-KR" altLang="en-US" sz="1200" i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희망 학점과의 차</a:t>
            </a:r>
            <a:r>
              <a:rPr lang="en-US" altLang="ko-KR" sz="1200" i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H: </a:t>
            </a:r>
            <a:r>
              <a:rPr lang="ko-KR" altLang="en-US" sz="1200" i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공강여부</a:t>
            </a:r>
          </a:p>
        </p:txBody>
      </p:sp>
    </p:spTree>
    <p:extLst>
      <p:ext uri="{BB962C8B-B14F-4D97-AF65-F5344CB8AC3E}">
        <p14:creationId xmlns:p14="http://schemas.microsoft.com/office/powerpoint/2010/main" val="21492611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2AB616-F816-485F-B25D-84ED48FF9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2.3. Genetic Algorithm</a:t>
            </a:r>
            <a:endParaRPr lang="ko-KR" altLang="en-US" dirty="0"/>
          </a:p>
        </p:txBody>
      </p:sp>
      <p:graphicFrame>
        <p:nvGraphicFramePr>
          <p:cNvPr id="5" name="내용 개체 틀 4">
            <a:extLst>
              <a:ext uri="{FF2B5EF4-FFF2-40B4-BE49-F238E27FC236}">
                <a16:creationId xmlns:a16="http://schemas.microsoft.com/office/drawing/2014/main" id="{8D644448-BA9B-46F5-9112-D4D36FFD038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81377477"/>
              </p:ext>
            </p:extLst>
          </p:nvPr>
        </p:nvGraphicFramePr>
        <p:xfrm>
          <a:off x="1620250" y="2090353"/>
          <a:ext cx="8951500" cy="51247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95150">
                  <a:extLst>
                    <a:ext uri="{9D8B030D-6E8A-4147-A177-3AD203B41FA5}">
                      <a16:colId xmlns:a16="http://schemas.microsoft.com/office/drawing/2014/main" val="3609332769"/>
                    </a:ext>
                  </a:extLst>
                </a:gridCol>
                <a:gridCol w="895150">
                  <a:extLst>
                    <a:ext uri="{9D8B030D-6E8A-4147-A177-3AD203B41FA5}">
                      <a16:colId xmlns:a16="http://schemas.microsoft.com/office/drawing/2014/main" val="3569282980"/>
                    </a:ext>
                  </a:extLst>
                </a:gridCol>
                <a:gridCol w="895150">
                  <a:extLst>
                    <a:ext uri="{9D8B030D-6E8A-4147-A177-3AD203B41FA5}">
                      <a16:colId xmlns:a16="http://schemas.microsoft.com/office/drawing/2014/main" val="365414863"/>
                    </a:ext>
                  </a:extLst>
                </a:gridCol>
                <a:gridCol w="895150">
                  <a:extLst>
                    <a:ext uri="{9D8B030D-6E8A-4147-A177-3AD203B41FA5}">
                      <a16:colId xmlns:a16="http://schemas.microsoft.com/office/drawing/2014/main" val="2869091976"/>
                    </a:ext>
                  </a:extLst>
                </a:gridCol>
                <a:gridCol w="895150">
                  <a:extLst>
                    <a:ext uri="{9D8B030D-6E8A-4147-A177-3AD203B41FA5}">
                      <a16:colId xmlns:a16="http://schemas.microsoft.com/office/drawing/2014/main" val="1752346074"/>
                    </a:ext>
                  </a:extLst>
                </a:gridCol>
                <a:gridCol w="895150">
                  <a:extLst>
                    <a:ext uri="{9D8B030D-6E8A-4147-A177-3AD203B41FA5}">
                      <a16:colId xmlns:a16="http://schemas.microsoft.com/office/drawing/2014/main" val="731868858"/>
                    </a:ext>
                  </a:extLst>
                </a:gridCol>
                <a:gridCol w="895150">
                  <a:extLst>
                    <a:ext uri="{9D8B030D-6E8A-4147-A177-3AD203B41FA5}">
                      <a16:colId xmlns:a16="http://schemas.microsoft.com/office/drawing/2014/main" val="3517076375"/>
                    </a:ext>
                  </a:extLst>
                </a:gridCol>
                <a:gridCol w="895150">
                  <a:extLst>
                    <a:ext uri="{9D8B030D-6E8A-4147-A177-3AD203B41FA5}">
                      <a16:colId xmlns:a16="http://schemas.microsoft.com/office/drawing/2014/main" val="1764551833"/>
                    </a:ext>
                  </a:extLst>
                </a:gridCol>
                <a:gridCol w="895150">
                  <a:extLst>
                    <a:ext uri="{9D8B030D-6E8A-4147-A177-3AD203B41FA5}">
                      <a16:colId xmlns:a16="http://schemas.microsoft.com/office/drawing/2014/main" val="2309150806"/>
                    </a:ext>
                  </a:extLst>
                </a:gridCol>
                <a:gridCol w="895150">
                  <a:extLst>
                    <a:ext uri="{9D8B030D-6E8A-4147-A177-3AD203B41FA5}">
                      <a16:colId xmlns:a16="http://schemas.microsoft.com/office/drawing/2014/main" val="2141339124"/>
                    </a:ext>
                  </a:extLst>
                </a:gridCol>
              </a:tblGrid>
              <a:tr h="5124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0</a:t>
                      </a:r>
                      <a:endParaRPr lang="ko-KR" altLang="en-US" sz="1400" b="1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0</a:t>
                      </a:r>
                      <a:endParaRPr lang="ko-KR" altLang="en-US" sz="1400" b="1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0</a:t>
                      </a:r>
                      <a:endParaRPr lang="ko-KR" altLang="en-US" sz="1400" b="1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…</a:t>
                      </a:r>
                      <a:endParaRPr lang="ko-KR" altLang="en-US" sz="1400" b="1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0</a:t>
                      </a:r>
                      <a:endParaRPr lang="ko-KR" altLang="en-US" sz="1400" b="1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0</a:t>
                      </a:r>
                      <a:endParaRPr lang="ko-KR" altLang="en-US" sz="1400" b="1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53619142"/>
                  </a:ext>
                </a:extLst>
              </a:tr>
            </a:tbl>
          </a:graphicData>
        </a:graphic>
      </p:graphicFrame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1216D6A-9B09-4E92-8137-0DB5FE72324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시간표를 유전 알고리즘에 맞게 표현하여 유전 연산 적용</a:t>
            </a:r>
          </a:p>
        </p:txBody>
      </p:sp>
      <p:graphicFrame>
        <p:nvGraphicFramePr>
          <p:cNvPr id="6" name="내용 개체 틀 4">
            <a:extLst>
              <a:ext uri="{FF2B5EF4-FFF2-40B4-BE49-F238E27FC236}">
                <a16:creationId xmlns:a16="http://schemas.microsoft.com/office/drawing/2014/main" id="{6BACB485-12CE-448C-BEB0-7EDE06B094E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34864687"/>
              </p:ext>
            </p:extLst>
          </p:nvPr>
        </p:nvGraphicFramePr>
        <p:xfrm>
          <a:off x="1620250" y="2663858"/>
          <a:ext cx="8951500" cy="3279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95150">
                  <a:extLst>
                    <a:ext uri="{9D8B030D-6E8A-4147-A177-3AD203B41FA5}">
                      <a16:colId xmlns:a16="http://schemas.microsoft.com/office/drawing/2014/main" val="3609332769"/>
                    </a:ext>
                  </a:extLst>
                </a:gridCol>
                <a:gridCol w="895150">
                  <a:extLst>
                    <a:ext uri="{9D8B030D-6E8A-4147-A177-3AD203B41FA5}">
                      <a16:colId xmlns:a16="http://schemas.microsoft.com/office/drawing/2014/main" val="3569282980"/>
                    </a:ext>
                  </a:extLst>
                </a:gridCol>
                <a:gridCol w="895150">
                  <a:extLst>
                    <a:ext uri="{9D8B030D-6E8A-4147-A177-3AD203B41FA5}">
                      <a16:colId xmlns:a16="http://schemas.microsoft.com/office/drawing/2014/main" val="365414863"/>
                    </a:ext>
                  </a:extLst>
                </a:gridCol>
                <a:gridCol w="895150">
                  <a:extLst>
                    <a:ext uri="{9D8B030D-6E8A-4147-A177-3AD203B41FA5}">
                      <a16:colId xmlns:a16="http://schemas.microsoft.com/office/drawing/2014/main" val="2869091976"/>
                    </a:ext>
                  </a:extLst>
                </a:gridCol>
                <a:gridCol w="895150">
                  <a:extLst>
                    <a:ext uri="{9D8B030D-6E8A-4147-A177-3AD203B41FA5}">
                      <a16:colId xmlns:a16="http://schemas.microsoft.com/office/drawing/2014/main" val="1752346074"/>
                    </a:ext>
                  </a:extLst>
                </a:gridCol>
                <a:gridCol w="895150">
                  <a:extLst>
                    <a:ext uri="{9D8B030D-6E8A-4147-A177-3AD203B41FA5}">
                      <a16:colId xmlns:a16="http://schemas.microsoft.com/office/drawing/2014/main" val="731868858"/>
                    </a:ext>
                  </a:extLst>
                </a:gridCol>
                <a:gridCol w="895150">
                  <a:extLst>
                    <a:ext uri="{9D8B030D-6E8A-4147-A177-3AD203B41FA5}">
                      <a16:colId xmlns:a16="http://schemas.microsoft.com/office/drawing/2014/main" val="3517076375"/>
                    </a:ext>
                  </a:extLst>
                </a:gridCol>
                <a:gridCol w="895150">
                  <a:extLst>
                    <a:ext uri="{9D8B030D-6E8A-4147-A177-3AD203B41FA5}">
                      <a16:colId xmlns:a16="http://schemas.microsoft.com/office/drawing/2014/main" val="1764551833"/>
                    </a:ext>
                  </a:extLst>
                </a:gridCol>
                <a:gridCol w="895150">
                  <a:extLst>
                    <a:ext uri="{9D8B030D-6E8A-4147-A177-3AD203B41FA5}">
                      <a16:colId xmlns:a16="http://schemas.microsoft.com/office/drawing/2014/main" val="2309150806"/>
                    </a:ext>
                  </a:extLst>
                </a:gridCol>
                <a:gridCol w="895150">
                  <a:extLst>
                    <a:ext uri="{9D8B030D-6E8A-4147-A177-3AD203B41FA5}">
                      <a16:colId xmlns:a16="http://schemas.microsoft.com/office/drawing/2014/main" val="2141339124"/>
                    </a:ext>
                  </a:extLst>
                </a:gridCol>
              </a:tblGrid>
              <a:tr h="3279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수업 </a:t>
                      </a:r>
                      <a:r>
                        <a:rPr lang="en-US" altLang="ko-KR" sz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</a:t>
                      </a:r>
                      <a:endParaRPr lang="ko-KR" altLang="en-US" sz="12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수업 </a:t>
                      </a:r>
                      <a:r>
                        <a:rPr lang="en-US" altLang="ko-KR" sz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</a:t>
                      </a:r>
                      <a:endParaRPr lang="ko-KR" altLang="en-US" sz="12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수업 </a:t>
                      </a:r>
                      <a:r>
                        <a:rPr lang="en-US" altLang="ko-KR" sz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3</a:t>
                      </a:r>
                      <a:endParaRPr lang="ko-KR" altLang="en-US" sz="12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수업 </a:t>
                      </a:r>
                      <a:r>
                        <a:rPr lang="en-US" altLang="ko-KR" sz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4</a:t>
                      </a:r>
                      <a:endParaRPr lang="ko-KR" altLang="en-US" sz="12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수업 </a:t>
                      </a:r>
                      <a:r>
                        <a:rPr lang="en-US" altLang="ko-KR" sz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5</a:t>
                      </a:r>
                      <a:endParaRPr lang="ko-KR" altLang="en-US" sz="12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…</a:t>
                      </a:r>
                      <a:endParaRPr lang="ko-KR" altLang="en-US" sz="12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수업 </a:t>
                      </a:r>
                      <a:r>
                        <a:rPr lang="en-US" altLang="ko-KR" sz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N-3</a:t>
                      </a:r>
                      <a:endParaRPr lang="ko-KR" altLang="en-US" sz="12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수업 </a:t>
                      </a:r>
                      <a:r>
                        <a:rPr lang="en-US" altLang="ko-KR" sz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N-2</a:t>
                      </a:r>
                      <a:endParaRPr lang="ko-KR" altLang="en-US" sz="12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수업 </a:t>
                      </a:r>
                      <a:r>
                        <a:rPr lang="en-US" altLang="ko-KR" sz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N-1</a:t>
                      </a:r>
                      <a:endParaRPr lang="ko-KR" altLang="en-US" sz="12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수업 </a:t>
                      </a:r>
                      <a:r>
                        <a:rPr lang="en-US" altLang="ko-KR" sz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N</a:t>
                      </a:r>
                      <a:endParaRPr lang="ko-KR" altLang="en-US" sz="12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53619142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1E49B2DC-DBD5-407D-84FB-5E70EECA8172}"/>
              </a:ext>
            </a:extLst>
          </p:cNvPr>
          <p:cNvSpPr txBox="1"/>
          <p:nvPr/>
        </p:nvSpPr>
        <p:spPr>
          <a:xfrm>
            <a:off x="810413" y="2192703"/>
            <a:ext cx="8098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시간표 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endParaRPr lang="ko-KR" altLang="en-US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aphicFrame>
        <p:nvGraphicFramePr>
          <p:cNvPr id="8" name="내용 개체 틀 4">
            <a:extLst>
              <a:ext uri="{FF2B5EF4-FFF2-40B4-BE49-F238E27FC236}">
                <a16:creationId xmlns:a16="http://schemas.microsoft.com/office/drawing/2014/main" id="{819933DD-29CC-4A54-80E4-C2DCF166251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41105229"/>
              </p:ext>
            </p:extLst>
          </p:nvPr>
        </p:nvGraphicFramePr>
        <p:xfrm>
          <a:off x="1620250" y="3102791"/>
          <a:ext cx="8951500" cy="51247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95150">
                  <a:extLst>
                    <a:ext uri="{9D8B030D-6E8A-4147-A177-3AD203B41FA5}">
                      <a16:colId xmlns:a16="http://schemas.microsoft.com/office/drawing/2014/main" val="3609332769"/>
                    </a:ext>
                  </a:extLst>
                </a:gridCol>
                <a:gridCol w="895150">
                  <a:extLst>
                    <a:ext uri="{9D8B030D-6E8A-4147-A177-3AD203B41FA5}">
                      <a16:colId xmlns:a16="http://schemas.microsoft.com/office/drawing/2014/main" val="3569282980"/>
                    </a:ext>
                  </a:extLst>
                </a:gridCol>
                <a:gridCol w="895150">
                  <a:extLst>
                    <a:ext uri="{9D8B030D-6E8A-4147-A177-3AD203B41FA5}">
                      <a16:colId xmlns:a16="http://schemas.microsoft.com/office/drawing/2014/main" val="365414863"/>
                    </a:ext>
                  </a:extLst>
                </a:gridCol>
                <a:gridCol w="895150">
                  <a:extLst>
                    <a:ext uri="{9D8B030D-6E8A-4147-A177-3AD203B41FA5}">
                      <a16:colId xmlns:a16="http://schemas.microsoft.com/office/drawing/2014/main" val="2869091976"/>
                    </a:ext>
                  </a:extLst>
                </a:gridCol>
                <a:gridCol w="895150">
                  <a:extLst>
                    <a:ext uri="{9D8B030D-6E8A-4147-A177-3AD203B41FA5}">
                      <a16:colId xmlns:a16="http://schemas.microsoft.com/office/drawing/2014/main" val="1752346074"/>
                    </a:ext>
                  </a:extLst>
                </a:gridCol>
                <a:gridCol w="895150">
                  <a:extLst>
                    <a:ext uri="{9D8B030D-6E8A-4147-A177-3AD203B41FA5}">
                      <a16:colId xmlns:a16="http://schemas.microsoft.com/office/drawing/2014/main" val="731868858"/>
                    </a:ext>
                  </a:extLst>
                </a:gridCol>
                <a:gridCol w="895150">
                  <a:extLst>
                    <a:ext uri="{9D8B030D-6E8A-4147-A177-3AD203B41FA5}">
                      <a16:colId xmlns:a16="http://schemas.microsoft.com/office/drawing/2014/main" val="3517076375"/>
                    </a:ext>
                  </a:extLst>
                </a:gridCol>
                <a:gridCol w="895150">
                  <a:extLst>
                    <a:ext uri="{9D8B030D-6E8A-4147-A177-3AD203B41FA5}">
                      <a16:colId xmlns:a16="http://schemas.microsoft.com/office/drawing/2014/main" val="1764551833"/>
                    </a:ext>
                  </a:extLst>
                </a:gridCol>
                <a:gridCol w="895150">
                  <a:extLst>
                    <a:ext uri="{9D8B030D-6E8A-4147-A177-3AD203B41FA5}">
                      <a16:colId xmlns:a16="http://schemas.microsoft.com/office/drawing/2014/main" val="2309150806"/>
                    </a:ext>
                  </a:extLst>
                </a:gridCol>
                <a:gridCol w="895150">
                  <a:extLst>
                    <a:ext uri="{9D8B030D-6E8A-4147-A177-3AD203B41FA5}">
                      <a16:colId xmlns:a16="http://schemas.microsoft.com/office/drawing/2014/main" val="2141339124"/>
                    </a:ext>
                  </a:extLst>
                </a:gridCol>
              </a:tblGrid>
              <a:tr h="5124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0</a:t>
                      </a:r>
                      <a:endParaRPr lang="ko-KR" altLang="en-US" sz="1400" b="1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0</a:t>
                      </a:r>
                      <a:endParaRPr lang="ko-KR" altLang="en-US" sz="1400" b="1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0</a:t>
                      </a:r>
                      <a:endParaRPr lang="ko-KR" altLang="en-US" sz="1400" b="1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…</a:t>
                      </a:r>
                      <a:endParaRPr lang="ko-KR" altLang="en-US" sz="1400" b="1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0</a:t>
                      </a:r>
                      <a:endParaRPr lang="ko-KR" altLang="en-US" sz="1400" b="1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0</a:t>
                      </a:r>
                      <a:endParaRPr lang="ko-KR" altLang="en-US" sz="1400" b="1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3619142"/>
                  </a:ext>
                </a:extLst>
              </a:tr>
            </a:tbl>
          </a:graphicData>
        </a:graphic>
      </p:graphicFrame>
      <p:graphicFrame>
        <p:nvGraphicFramePr>
          <p:cNvPr id="9" name="내용 개체 틀 4">
            <a:extLst>
              <a:ext uri="{FF2B5EF4-FFF2-40B4-BE49-F238E27FC236}">
                <a16:creationId xmlns:a16="http://schemas.microsoft.com/office/drawing/2014/main" id="{AD3ED3E7-9C36-489B-B535-5F8FA16B855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3736531"/>
              </p:ext>
            </p:extLst>
          </p:nvPr>
        </p:nvGraphicFramePr>
        <p:xfrm>
          <a:off x="1620250" y="3676296"/>
          <a:ext cx="8951500" cy="3279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95150">
                  <a:extLst>
                    <a:ext uri="{9D8B030D-6E8A-4147-A177-3AD203B41FA5}">
                      <a16:colId xmlns:a16="http://schemas.microsoft.com/office/drawing/2014/main" val="3609332769"/>
                    </a:ext>
                  </a:extLst>
                </a:gridCol>
                <a:gridCol w="895150">
                  <a:extLst>
                    <a:ext uri="{9D8B030D-6E8A-4147-A177-3AD203B41FA5}">
                      <a16:colId xmlns:a16="http://schemas.microsoft.com/office/drawing/2014/main" val="3569282980"/>
                    </a:ext>
                  </a:extLst>
                </a:gridCol>
                <a:gridCol w="895150">
                  <a:extLst>
                    <a:ext uri="{9D8B030D-6E8A-4147-A177-3AD203B41FA5}">
                      <a16:colId xmlns:a16="http://schemas.microsoft.com/office/drawing/2014/main" val="365414863"/>
                    </a:ext>
                  </a:extLst>
                </a:gridCol>
                <a:gridCol w="895150">
                  <a:extLst>
                    <a:ext uri="{9D8B030D-6E8A-4147-A177-3AD203B41FA5}">
                      <a16:colId xmlns:a16="http://schemas.microsoft.com/office/drawing/2014/main" val="2869091976"/>
                    </a:ext>
                  </a:extLst>
                </a:gridCol>
                <a:gridCol w="895150">
                  <a:extLst>
                    <a:ext uri="{9D8B030D-6E8A-4147-A177-3AD203B41FA5}">
                      <a16:colId xmlns:a16="http://schemas.microsoft.com/office/drawing/2014/main" val="1752346074"/>
                    </a:ext>
                  </a:extLst>
                </a:gridCol>
                <a:gridCol w="895150">
                  <a:extLst>
                    <a:ext uri="{9D8B030D-6E8A-4147-A177-3AD203B41FA5}">
                      <a16:colId xmlns:a16="http://schemas.microsoft.com/office/drawing/2014/main" val="731868858"/>
                    </a:ext>
                  </a:extLst>
                </a:gridCol>
                <a:gridCol w="895150">
                  <a:extLst>
                    <a:ext uri="{9D8B030D-6E8A-4147-A177-3AD203B41FA5}">
                      <a16:colId xmlns:a16="http://schemas.microsoft.com/office/drawing/2014/main" val="3517076375"/>
                    </a:ext>
                  </a:extLst>
                </a:gridCol>
                <a:gridCol w="895150">
                  <a:extLst>
                    <a:ext uri="{9D8B030D-6E8A-4147-A177-3AD203B41FA5}">
                      <a16:colId xmlns:a16="http://schemas.microsoft.com/office/drawing/2014/main" val="1764551833"/>
                    </a:ext>
                  </a:extLst>
                </a:gridCol>
                <a:gridCol w="895150">
                  <a:extLst>
                    <a:ext uri="{9D8B030D-6E8A-4147-A177-3AD203B41FA5}">
                      <a16:colId xmlns:a16="http://schemas.microsoft.com/office/drawing/2014/main" val="2309150806"/>
                    </a:ext>
                  </a:extLst>
                </a:gridCol>
                <a:gridCol w="895150">
                  <a:extLst>
                    <a:ext uri="{9D8B030D-6E8A-4147-A177-3AD203B41FA5}">
                      <a16:colId xmlns:a16="http://schemas.microsoft.com/office/drawing/2014/main" val="2141339124"/>
                    </a:ext>
                  </a:extLst>
                </a:gridCol>
              </a:tblGrid>
              <a:tr h="3279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수업 </a:t>
                      </a:r>
                      <a:r>
                        <a:rPr lang="en-US" altLang="ko-KR" sz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</a:t>
                      </a:r>
                      <a:endParaRPr lang="ko-KR" altLang="en-US" sz="12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수업 </a:t>
                      </a:r>
                      <a:r>
                        <a:rPr lang="en-US" altLang="ko-KR" sz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</a:t>
                      </a:r>
                      <a:endParaRPr lang="ko-KR" altLang="en-US" sz="12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수업 </a:t>
                      </a:r>
                      <a:r>
                        <a:rPr lang="en-US" altLang="ko-KR" sz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3</a:t>
                      </a:r>
                      <a:endParaRPr lang="ko-KR" altLang="en-US" sz="12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수업 </a:t>
                      </a:r>
                      <a:r>
                        <a:rPr lang="en-US" altLang="ko-KR" sz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4</a:t>
                      </a:r>
                      <a:endParaRPr lang="ko-KR" altLang="en-US" sz="12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수업 </a:t>
                      </a:r>
                      <a:r>
                        <a:rPr lang="en-US" altLang="ko-KR" sz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5</a:t>
                      </a:r>
                      <a:endParaRPr lang="ko-KR" altLang="en-US" sz="12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…</a:t>
                      </a:r>
                      <a:endParaRPr lang="ko-KR" altLang="en-US" sz="12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수업 </a:t>
                      </a:r>
                      <a:r>
                        <a:rPr lang="en-US" altLang="ko-KR" sz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N-3</a:t>
                      </a:r>
                      <a:endParaRPr lang="ko-KR" altLang="en-US" sz="12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수업 </a:t>
                      </a:r>
                      <a:r>
                        <a:rPr lang="en-US" altLang="ko-KR" sz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N-2</a:t>
                      </a:r>
                      <a:endParaRPr lang="ko-KR" altLang="en-US" sz="12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수업 </a:t>
                      </a:r>
                      <a:r>
                        <a:rPr lang="en-US" altLang="ko-KR" sz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N-1</a:t>
                      </a:r>
                      <a:endParaRPr lang="ko-KR" altLang="en-US" sz="12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수업 </a:t>
                      </a:r>
                      <a:r>
                        <a:rPr lang="en-US" altLang="ko-KR" sz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N</a:t>
                      </a:r>
                      <a:endParaRPr lang="ko-KR" altLang="en-US" sz="12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53619142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D861502-8922-4C3D-BDF3-D2AFC8A55CE4}"/>
              </a:ext>
            </a:extLst>
          </p:cNvPr>
          <p:cNvSpPr txBox="1"/>
          <p:nvPr/>
        </p:nvSpPr>
        <p:spPr>
          <a:xfrm>
            <a:off x="810412" y="3205141"/>
            <a:ext cx="8098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시간표 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endParaRPr lang="ko-KR" altLang="en-US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aphicFrame>
        <p:nvGraphicFramePr>
          <p:cNvPr id="11" name="내용 개체 틀 4">
            <a:extLst>
              <a:ext uri="{FF2B5EF4-FFF2-40B4-BE49-F238E27FC236}">
                <a16:creationId xmlns:a16="http://schemas.microsoft.com/office/drawing/2014/main" id="{B3AEE240-8414-4DC3-980C-1E5C423D389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26245749"/>
              </p:ext>
            </p:extLst>
          </p:nvPr>
        </p:nvGraphicFramePr>
        <p:xfrm>
          <a:off x="1648038" y="4551213"/>
          <a:ext cx="8951500" cy="51247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95150">
                  <a:extLst>
                    <a:ext uri="{9D8B030D-6E8A-4147-A177-3AD203B41FA5}">
                      <a16:colId xmlns:a16="http://schemas.microsoft.com/office/drawing/2014/main" val="3609332769"/>
                    </a:ext>
                  </a:extLst>
                </a:gridCol>
                <a:gridCol w="895150">
                  <a:extLst>
                    <a:ext uri="{9D8B030D-6E8A-4147-A177-3AD203B41FA5}">
                      <a16:colId xmlns:a16="http://schemas.microsoft.com/office/drawing/2014/main" val="3569282980"/>
                    </a:ext>
                  </a:extLst>
                </a:gridCol>
                <a:gridCol w="895150">
                  <a:extLst>
                    <a:ext uri="{9D8B030D-6E8A-4147-A177-3AD203B41FA5}">
                      <a16:colId xmlns:a16="http://schemas.microsoft.com/office/drawing/2014/main" val="365414863"/>
                    </a:ext>
                  </a:extLst>
                </a:gridCol>
                <a:gridCol w="895150">
                  <a:extLst>
                    <a:ext uri="{9D8B030D-6E8A-4147-A177-3AD203B41FA5}">
                      <a16:colId xmlns:a16="http://schemas.microsoft.com/office/drawing/2014/main" val="2869091976"/>
                    </a:ext>
                  </a:extLst>
                </a:gridCol>
                <a:gridCol w="895150">
                  <a:extLst>
                    <a:ext uri="{9D8B030D-6E8A-4147-A177-3AD203B41FA5}">
                      <a16:colId xmlns:a16="http://schemas.microsoft.com/office/drawing/2014/main" val="1752346074"/>
                    </a:ext>
                  </a:extLst>
                </a:gridCol>
                <a:gridCol w="895150">
                  <a:extLst>
                    <a:ext uri="{9D8B030D-6E8A-4147-A177-3AD203B41FA5}">
                      <a16:colId xmlns:a16="http://schemas.microsoft.com/office/drawing/2014/main" val="731868858"/>
                    </a:ext>
                  </a:extLst>
                </a:gridCol>
                <a:gridCol w="895150">
                  <a:extLst>
                    <a:ext uri="{9D8B030D-6E8A-4147-A177-3AD203B41FA5}">
                      <a16:colId xmlns:a16="http://schemas.microsoft.com/office/drawing/2014/main" val="3517076375"/>
                    </a:ext>
                  </a:extLst>
                </a:gridCol>
                <a:gridCol w="895150">
                  <a:extLst>
                    <a:ext uri="{9D8B030D-6E8A-4147-A177-3AD203B41FA5}">
                      <a16:colId xmlns:a16="http://schemas.microsoft.com/office/drawing/2014/main" val="1764551833"/>
                    </a:ext>
                  </a:extLst>
                </a:gridCol>
                <a:gridCol w="895150">
                  <a:extLst>
                    <a:ext uri="{9D8B030D-6E8A-4147-A177-3AD203B41FA5}">
                      <a16:colId xmlns:a16="http://schemas.microsoft.com/office/drawing/2014/main" val="2309150806"/>
                    </a:ext>
                  </a:extLst>
                </a:gridCol>
                <a:gridCol w="895150">
                  <a:extLst>
                    <a:ext uri="{9D8B030D-6E8A-4147-A177-3AD203B41FA5}">
                      <a16:colId xmlns:a16="http://schemas.microsoft.com/office/drawing/2014/main" val="2141339124"/>
                    </a:ext>
                  </a:extLst>
                </a:gridCol>
              </a:tblGrid>
              <a:tr h="5124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0</a:t>
                      </a:r>
                      <a:endParaRPr lang="ko-KR" altLang="en-US" sz="1400" b="1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0</a:t>
                      </a:r>
                      <a:endParaRPr lang="ko-KR" altLang="en-US" sz="1400" b="1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…</a:t>
                      </a:r>
                      <a:endParaRPr lang="ko-KR" altLang="en-US" sz="1400" b="1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0</a:t>
                      </a:r>
                      <a:endParaRPr lang="ko-KR" altLang="en-US" sz="1400" b="1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0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3619142"/>
                  </a:ext>
                </a:extLst>
              </a:tr>
            </a:tbl>
          </a:graphicData>
        </a:graphic>
      </p:graphicFrame>
      <p:graphicFrame>
        <p:nvGraphicFramePr>
          <p:cNvPr id="12" name="내용 개체 틀 4">
            <a:extLst>
              <a:ext uri="{FF2B5EF4-FFF2-40B4-BE49-F238E27FC236}">
                <a16:creationId xmlns:a16="http://schemas.microsoft.com/office/drawing/2014/main" id="{509D5DE9-5A71-40CF-9989-01ED35FD8F0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19730890"/>
              </p:ext>
            </p:extLst>
          </p:nvPr>
        </p:nvGraphicFramePr>
        <p:xfrm>
          <a:off x="1648038" y="5124718"/>
          <a:ext cx="8951500" cy="3279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95150">
                  <a:extLst>
                    <a:ext uri="{9D8B030D-6E8A-4147-A177-3AD203B41FA5}">
                      <a16:colId xmlns:a16="http://schemas.microsoft.com/office/drawing/2014/main" val="3609332769"/>
                    </a:ext>
                  </a:extLst>
                </a:gridCol>
                <a:gridCol w="895150">
                  <a:extLst>
                    <a:ext uri="{9D8B030D-6E8A-4147-A177-3AD203B41FA5}">
                      <a16:colId xmlns:a16="http://schemas.microsoft.com/office/drawing/2014/main" val="3569282980"/>
                    </a:ext>
                  </a:extLst>
                </a:gridCol>
                <a:gridCol w="895150">
                  <a:extLst>
                    <a:ext uri="{9D8B030D-6E8A-4147-A177-3AD203B41FA5}">
                      <a16:colId xmlns:a16="http://schemas.microsoft.com/office/drawing/2014/main" val="365414863"/>
                    </a:ext>
                  </a:extLst>
                </a:gridCol>
                <a:gridCol w="895150">
                  <a:extLst>
                    <a:ext uri="{9D8B030D-6E8A-4147-A177-3AD203B41FA5}">
                      <a16:colId xmlns:a16="http://schemas.microsoft.com/office/drawing/2014/main" val="2869091976"/>
                    </a:ext>
                  </a:extLst>
                </a:gridCol>
                <a:gridCol w="895150">
                  <a:extLst>
                    <a:ext uri="{9D8B030D-6E8A-4147-A177-3AD203B41FA5}">
                      <a16:colId xmlns:a16="http://schemas.microsoft.com/office/drawing/2014/main" val="1752346074"/>
                    </a:ext>
                  </a:extLst>
                </a:gridCol>
                <a:gridCol w="895150">
                  <a:extLst>
                    <a:ext uri="{9D8B030D-6E8A-4147-A177-3AD203B41FA5}">
                      <a16:colId xmlns:a16="http://schemas.microsoft.com/office/drawing/2014/main" val="731868858"/>
                    </a:ext>
                  </a:extLst>
                </a:gridCol>
                <a:gridCol w="895150">
                  <a:extLst>
                    <a:ext uri="{9D8B030D-6E8A-4147-A177-3AD203B41FA5}">
                      <a16:colId xmlns:a16="http://schemas.microsoft.com/office/drawing/2014/main" val="3517076375"/>
                    </a:ext>
                  </a:extLst>
                </a:gridCol>
                <a:gridCol w="895150">
                  <a:extLst>
                    <a:ext uri="{9D8B030D-6E8A-4147-A177-3AD203B41FA5}">
                      <a16:colId xmlns:a16="http://schemas.microsoft.com/office/drawing/2014/main" val="1764551833"/>
                    </a:ext>
                  </a:extLst>
                </a:gridCol>
                <a:gridCol w="895150">
                  <a:extLst>
                    <a:ext uri="{9D8B030D-6E8A-4147-A177-3AD203B41FA5}">
                      <a16:colId xmlns:a16="http://schemas.microsoft.com/office/drawing/2014/main" val="2309150806"/>
                    </a:ext>
                  </a:extLst>
                </a:gridCol>
                <a:gridCol w="895150">
                  <a:extLst>
                    <a:ext uri="{9D8B030D-6E8A-4147-A177-3AD203B41FA5}">
                      <a16:colId xmlns:a16="http://schemas.microsoft.com/office/drawing/2014/main" val="2141339124"/>
                    </a:ext>
                  </a:extLst>
                </a:gridCol>
              </a:tblGrid>
              <a:tr h="3279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수업 </a:t>
                      </a:r>
                      <a:r>
                        <a:rPr lang="en-US" altLang="ko-KR" sz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</a:t>
                      </a:r>
                      <a:endParaRPr lang="ko-KR" altLang="en-US" sz="12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수업 </a:t>
                      </a:r>
                      <a:r>
                        <a:rPr lang="en-US" altLang="ko-KR" sz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</a:t>
                      </a:r>
                      <a:endParaRPr lang="ko-KR" altLang="en-US" sz="12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수업 </a:t>
                      </a:r>
                      <a:r>
                        <a:rPr lang="en-US" altLang="ko-KR" sz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3</a:t>
                      </a:r>
                      <a:endParaRPr lang="ko-KR" altLang="en-US" sz="12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수업 </a:t>
                      </a:r>
                      <a:r>
                        <a:rPr lang="en-US" altLang="ko-KR" sz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4</a:t>
                      </a:r>
                      <a:endParaRPr lang="ko-KR" altLang="en-US" sz="12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i="1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수업 </a:t>
                      </a:r>
                      <a:r>
                        <a:rPr lang="en-US" altLang="ko-KR" sz="1200" b="1" i="1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5</a:t>
                      </a:r>
                      <a:endParaRPr lang="ko-KR" altLang="en-US" sz="1200" b="1" i="1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…</a:t>
                      </a:r>
                      <a:endParaRPr lang="ko-KR" altLang="en-US" sz="12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수업 </a:t>
                      </a:r>
                      <a:r>
                        <a:rPr lang="en-US" altLang="ko-KR" sz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N-3</a:t>
                      </a:r>
                      <a:endParaRPr lang="ko-KR" altLang="en-US" sz="12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수업 </a:t>
                      </a:r>
                      <a:r>
                        <a:rPr lang="en-US" altLang="ko-KR" sz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N-2</a:t>
                      </a:r>
                      <a:endParaRPr lang="ko-KR" altLang="en-US" sz="12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수업 </a:t>
                      </a:r>
                      <a:r>
                        <a:rPr lang="en-US" altLang="ko-KR" sz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N-1</a:t>
                      </a:r>
                      <a:endParaRPr lang="ko-KR" altLang="en-US" sz="12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수업 </a:t>
                      </a:r>
                      <a:r>
                        <a:rPr lang="en-US" altLang="ko-KR" sz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N</a:t>
                      </a:r>
                      <a:endParaRPr lang="ko-KR" altLang="en-US" sz="12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53619142"/>
                  </a:ext>
                </a:extLst>
              </a:tr>
            </a:tbl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D87FBB5B-CABE-4D82-B6E5-FDD29F1E2312}"/>
              </a:ext>
            </a:extLst>
          </p:cNvPr>
          <p:cNvSpPr/>
          <p:nvPr/>
        </p:nvSpPr>
        <p:spPr>
          <a:xfrm>
            <a:off x="1620249" y="2083906"/>
            <a:ext cx="4475750" cy="512478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245392F-7618-4EDD-BF69-2C531425FADF}"/>
              </a:ext>
            </a:extLst>
          </p:cNvPr>
          <p:cNvSpPr/>
          <p:nvPr/>
        </p:nvSpPr>
        <p:spPr>
          <a:xfrm>
            <a:off x="6095999" y="3110566"/>
            <a:ext cx="4475750" cy="512478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슬라이드 번호 개체 틀 16">
            <a:extLst>
              <a:ext uri="{FF2B5EF4-FFF2-40B4-BE49-F238E27FC236}">
                <a16:creationId xmlns:a16="http://schemas.microsoft.com/office/drawing/2014/main" id="{4C6A86D1-2800-4F90-99B8-9C76D8106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C0D5B7-96EA-4093-984D-477B284E1D78}" type="slidenum">
              <a:rPr lang="ko-KR" altLang="en-US" smtClean="0"/>
              <a:pPr/>
              <a:t>17</a:t>
            </a:fld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CDB3DDD-B7A6-4028-BE01-CBB29AED0506}"/>
              </a:ext>
            </a:extLst>
          </p:cNvPr>
          <p:cNvSpPr txBox="1"/>
          <p:nvPr/>
        </p:nvSpPr>
        <p:spPr>
          <a:xfrm>
            <a:off x="3968654" y="5991860"/>
            <a:ext cx="42546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Selection → Crossover</a:t>
            </a: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→ Mutation</a:t>
            </a:r>
            <a:endParaRPr lang="ko-KR" altLang="en-US" sz="2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859185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2AB616-F816-485F-B25D-84ED48FF9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2.4. Spring Boot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6BA599C-6D8D-48BD-8184-5823DB61FA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Spring Boot</a:t>
            </a:r>
            <a:r>
              <a:rPr lang="ko-KR" altLang="en-US" dirty="0"/>
              <a:t>를 기반으로 사용자에게 </a:t>
            </a:r>
            <a:r>
              <a:rPr lang="ko-KR" altLang="en-US" dirty="0">
                <a:solidFill>
                  <a:schemeClr val="accent1"/>
                </a:solidFill>
              </a:rPr>
              <a:t>웹 서비스 </a:t>
            </a:r>
            <a:r>
              <a:rPr lang="ko-KR" altLang="en-US" dirty="0"/>
              <a:t>제공</a:t>
            </a:r>
            <a:endParaRPr lang="en-US" altLang="ko-KR" dirty="0"/>
          </a:p>
          <a:p>
            <a:r>
              <a:rPr lang="en-US" altLang="ko-KR" dirty="0"/>
              <a:t>JPA(Java Persistence API)</a:t>
            </a:r>
            <a:r>
              <a:rPr lang="ko-KR" altLang="en-US" dirty="0"/>
              <a:t>를 이용한 </a:t>
            </a:r>
            <a:r>
              <a:rPr lang="en-US" altLang="ko-KR" dirty="0">
                <a:solidFill>
                  <a:schemeClr val="accent1"/>
                </a:solidFill>
              </a:rPr>
              <a:t>DB </a:t>
            </a:r>
            <a:r>
              <a:rPr lang="ko-KR" altLang="en-US" dirty="0">
                <a:solidFill>
                  <a:schemeClr val="accent1"/>
                </a:solidFill>
              </a:rPr>
              <a:t>처리</a:t>
            </a:r>
            <a:endParaRPr lang="en-US" altLang="ko-KR" dirty="0">
              <a:solidFill>
                <a:schemeClr val="accent1"/>
              </a:solidFill>
            </a:endParaRPr>
          </a:p>
          <a:p>
            <a:r>
              <a:rPr lang="en-US" altLang="ko-KR" dirty="0"/>
              <a:t>Spring Security</a:t>
            </a:r>
            <a:r>
              <a:rPr lang="ko-KR" altLang="en-US" dirty="0"/>
              <a:t>를 이용하여 </a:t>
            </a:r>
            <a:r>
              <a:rPr lang="ko-KR" altLang="en-US" dirty="0">
                <a:solidFill>
                  <a:schemeClr val="accent1"/>
                </a:solidFill>
              </a:rPr>
              <a:t>인증 및 권한 </a:t>
            </a:r>
            <a:r>
              <a:rPr lang="ko-KR" altLang="en-US" dirty="0"/>
              <a:t>처리</a:t>
            </a:r>
            <a:endParaRPr lang="en-US" altLang="ko-KR" dirty="0"/>
          </a:p>
          <a:p>
            <a:r>
              <a:rPr lang="en-US" altLang="ko-KR" dirty="0"/>
              <a:t>OAuth</a:t>
            </a:r>
            <a:r>
              <a:rPr lang="ko-KR" altLang="en-US" dirty="0"/>
              <a:t> </a:t>
            </a:r>
            <a:r>
              <a:rPr lang="en-US" altLang="ko-KR" dirty="0"/>
              <a:t>2.0(</a:t>
            </a:r>
            <a:r>
              <a:rPr lang="ko-KR" altLang="en-US" dirty="0">
                <a:solidFill>
                  <a:schemeClr val="accent1"/>
                </a:solidFill>
              </a:rPr>
              <a:t>네이버 아이디로 로그인</a:t>
            </a:r>
            <a:r>
              <a:rPr lang="en-US" altLang="ko-KR" dirty="0"/>
              <a:t>)</a:t>
            </a:r>
            <a:r>
              <a:rPr lang="ko-KR" altLang="en-US" dirty="0"/>
              <a:t>을 이용한 인증 처리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1216D6A-9B09-4E92-8137-0DB5FE72324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Spring Boot</a:t>
            </a:r>
            <a:r>
              <a:rPr lang="ko-KR" altLang="en-US" dirty="0"/>
              <a:t>를 이용하여 웹 서비스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2887AA6-D278-43BA-8A06-2C0A3A55BF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C0D5B7-96EA-4093-984D-477B284E1D78}" type="slidenum">
              <a:rPr lang="ko-KR" altLang="en-US" smtClean="0"/>
              <a:pPr/>
              <a:t>18</a:t>
            </a:fld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9DB86E42-BF15-4E1C-AC61-901C6C432601}"/>
              </a:ext>
            </a:extLst>
          </p:cNvPr>
          <p:cNvGrpSpPr/>
          <p:nvPr/>
        </p:nvGrpSpPr>
        <p:grpSpPr>
          <a:xfrm>
            <a:off x="1279721" y="4075192"/>
            <a:ext cx="9152631" cy="2520000"/>
            <a:chOff x="1279721" y="4075192"/>
            <a:chExt cx="9152631" cy="2520000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ADA8AD17-69B2-42AB-8023-77977E8153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424352" y="4075192"/>
              <a:ext cx="2008000" cy="2520000"/>
            </a:xfrm>
            <a:prstGeom prst="rect">
              <a:avLst/>
            </a:prstGeom>
            <a:effectLst>
              <a:outerShdw blurRad="50800" dist="12700" dir="5400000" algn="ctr" rotWithShape="0">
                <a:srgbClr val="000000">
                  <a:alpha val="43137"/>
                </a:srgbClr>
              </a:outerShdw>
            </a:effectLst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C613758B-73A8-470D-ABBF-507984ECC7A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70127" y="4075192"/>
              <a:ext cx="4371819" cy="2520000"/>
            </a:xfrm>
            <a:prstGeom prst="rect">
              <a:avLst/>
            </a:prstGeom>
            <a:effectLst>
              <a:outerShdw blurRad="50800" dist="12700" dir="5400000" algn="ctr" rotWithShape="0">
                <a:srgbClr val="000000">
                  <a:alpha val="43137"/>
                </a:srgbClr>
              </a:outerShdw>
            </a:effectLst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5C7D1349-F775-421A-923E-D303A19A97A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79721" y="4075192"/>
              <a:ext cx="2008000" cy="2520000"/>
            </a:xfrm>
            <a:prstGeom prst="rect">
              <a:avLst/>
            </a:prstGeom>
            <a:effectLst>
              <a:outerShdw blurRad="50800" dist="12700" dir="5400000" algn="ctr" rotWithShape="0">
                <a:srgbClr val="000000">
                  <a:alpha val="43137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21919533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D012C1-7D7B-4F6B-8B32-C54FB6E12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2.5. Chatbot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6244B5E-8CC5-46DD-9490-696A9ECBC2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카카오 톡 봇 시간 비교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E0A592E-118F-4280-A693-D932396FF9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C0D5B7-96EA-4093-984D-477B284E1D78}" type="slidenum">
              <a:rPr lang="ko-KR" altLang="en-US" smtClean="0"/>
              <a:pPr/>
              <a:t>19</a:t>
            </a:fld>
            <a:endParaRPr lang="ko-KR" altLang="en-US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28B1DE8-91B4-1547-BAE8-6E43C9F4A1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조합 후보  강의 시간 리스트와 들어갈 강의 시간표 비교</a:t>
            </a:r>
            <a:endParaRPr lang="en-US" altLang="ko-KR" dirty="0"/>
          </a:p>
          <a:p>
            <a:r>
              <a:rPr lang="ko-KR" altLang="en-US" dirty="0"/>
              <a:t>조합 후보 시간 리스트와 새롭게 들어갈 강의 시간표 중복</a:t>
            </a:r>
            <a:r>
              <a:rPr lang="en-US" altLang="ko-KR" dirty="0"/>
              <a:t> </a:t>
            </a:r>
            <a:r>
              <a:rPr lang="ko-KR" altLang="en-US" dirty="0"/>
              <a:t>하지 않을 시 들어감</a:t>
            </a:r>
            <a:r>
              <a:rPr lang="en-US" altLang="ko-KR" dirty="0"/>
              <a:t>.</a:t>
            </a:r>
            <a:endParaRPr lang="ko-KR" altLang="en-US" dirty="0"/>
          </a:p>
        </p:txBody>
      </p:sp>
      <p:graphicFrame>
        <p:nvGraphicFramePr>
          <p:cNvPr id="8" name="내용 개체 틀 23">
            <a:extLst>
              <a:ext uri="{FF2B5EF4-FFF2-40B4-BE49-F238E27FC236}">
                <a16:creationId xmlns:a16="http://schemas.microsoft.com/office/drawing/2014/main" id="{946EFEF7-41EA-5941-986E-54E8050C86C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75084233"/>
              </p:ext>
            </p:extLst>
          </p:nvPr>
        </p:nvGraphicFramePr>
        <p:xfrm>
          <a:off x="838200" y="4839335"/>
          <a:ext cx="105156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450">
                  <a:extLst>
                    <a:ext uri="{9D8B030D-6E8A-4147-A177-3AD203B41FA5}">
                      <a16:colId xmlns:a16="http://schemas.microsoft.com/office/drawing/2014/main" val="90533929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52663953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645724234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753855042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852060868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602423117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78127965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294072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수</a:t>
                      </a:r>
                      <a:r>
                        <a:rPr lang="en-US" altLang="ko-KR" dirty="0"/>
                        <a:t>10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수</a:t>
                      </a:r>
                      <a:r>
                        <a:rPr lang="en-US" altLang="ko-KR" dirty="0"/>
                        <a:t>11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수</a:t>
                      </a:r>
                      <a:r>
                        <a:rPr lang="en-US" altLang="ko-KR" dirty="0"/>
                        <a:t>D</a:t>
                      </a:r>
                      <a:endParaRPr lang="ko-KR" alt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수</a:t>
                      </a:r>
                      <a:r>
                        <a:rPr lang="en-US" altLang="ko-KR" dirty="0"/>
                        <a:t>E</a:t>
                      </a:r>
                      <a:endParaRPr lang="ko-KR" alt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월</a:t>
                      </a:r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월</a:t>
                      </a:r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월</a:t>
                      </a:r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월</a:t>
                      </a:r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68564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수업</a:t>
                      </a:r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수업</a:t>
                      </a:r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수업</a:t>
                      </a:r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수업</a:t>
                      </a:r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수업</a:t>
                      </a:r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수업</a:t>
                      </a:r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수업</a:t>
                      </a:r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수업</a:t>
                      </a:r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0116381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0AE0092-C9EE-6A4C-9F32-31FB13349A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9781972"/>
              </p:ext>
            </p:extLst>
          </p:nvPr>
        </p:nvGraphicFramePr>
        <p:xfrm>
          <a:off x="3534508" y="3018888"/>
          <a:ext cx="5076092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9023">
                  <a:extLst>
                    <a:ext uri="{9D8B030D-6E8A-4147-A177-3AD203B41FA5}">
                      <a16:colId xmlns:a16="http://schemas.microsoft.com/office/drawing/2014/main" val="4003391280"/>
                    </a:ext>
                  </a:extLst>
                </a:gridCol>
                <a:gridCol w="1269023">
                  <a:extLst>
                    <a:ext uri="{9D8B030D-6E8A-4147-A177-3AD203B41FA5}">
                      <a16:colId xmlns:a16="http://schemas.microsoft.com/office/drawing/2014/main" val="3554388926"/>
                    </a:ext>
                  </a:extLst>
                </a:gridCol>
                <a:gridCol w="1269023">
                  <a:extLst>
                    <a:ext uri="{9D8B030D-6E8A-4147-A177-3AD203B41FA5}">
                      <a16:colId xmlns:a16="http://schemas.microsoft.com/office/drawing/2014/main" val="3191590383"/>
                    </a:ext>
                  </a:extLst>
                </a:gridCol>
                <a:gridCol w="1269023">
                  <a:extLst>
                    <a:ext uri="{9D8B030D-6E8A-4147-A177-3AD203B41FA5}">
                      <a16:colId xmlns:a16="http://schemas.microsoft.com/office/drawing/2014/main" val="40362998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화</a:t>
                      </a:r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화</a:t>
                      </a:r>
                      <a:r>
                        <a:rPr lang="en-US" altLang="ko-KR" dirty="0"/>
                        <a:t>6</a:t>
                      </a:r>
                      <a:endParaRPr lang="ko-KR" altLang="en-US" dirty="0"/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화</a:t>
                      </a:r>
                      <a:r>
                        <a:rPr lang="en-US" altLang="ko-KR" dirty="0"/>
                        <a:t>7</a:t>
                      </a:r>
                      <a:endParaRPr lang="ko-KR" altLang="en-US" dirty="0"/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화</a:t>
                      </a:r>
                      <a:r>
                        <a:rPr lang="en-US" altLang="ko-KR" dirty="0"/>
                        <a:t>8</a:t>
                      </a:r>
                      <a:endParaRPr lang="ko-KR" altLang="en-US" dirty="0"/>
                    </a:p>
                  </a:txBody>
                  <a:tcP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90027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수업</a:t>
                      </a:r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수업</a:t>
                      </a:r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수업</a:t>
                      </a:r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수업</a:t>
                      </a:r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039684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E5E11E3F-834F-1844-ADDA-7C441930CBC1}"/>
              </a:ext>
            </a:extLst>
          </p:cNvPr>
          <p:cNvCxnSpPr>
            <a:cxnSpLocks/>
          </p:cNvCxnSpPr>
          <p:nvPr/>
        </p:nvCxnSpPr>
        <p:spPr>
          <a:xfrm>
            <a:off x="6066692" y="3754169"/>
            <a:ext cx="0" cy="10851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82951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BE19EF2E-3319-4EE6-8186-E4F0D2D9A5FA}"/>
              </a:ext>
            </a:extLst>
          </p:cNvPr>
          <p:cNvGrpSpPr/>
          <p:nvPr/>
        </p:nvGrpSpPr>
        <p:grpSpPr>
          <a:xfrm>
            <a:off x="838200" y="1116906"/>
            <a:ext cx="3881581" cy="4624188"/>
            <a:chOff x="838200" y="858532"/>
            <a:chExt cx="3881581" cy="4624188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4B14BA0-594F-4191-AF2A-63FB1C51622E}"/>
                </a:ext>
              </a:extLst>
            </p:cNvPr>
            <p:cNvSpPr txBox="1"/>
            <p:nvPr/>
          </p:nvSpPr>
          <p:spPr>
            <a:xfrm>
              <a:off x="838200" y="858532"/>
              <a:ext cx="2098651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accent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Contents</a:t>
              </a:r>
              <a:endParaRPr lang="ko-KR" altLang="en-US" sz="3600" b="1" dirty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52EC16BD-4923-4118-8695-FA9B04DAAC99}"/>
                </a:ext>
              </a:extLst>
            </p:cNvPr>
            <p:cNvSpPr/>
            <p:nvPr/>
          </p:nvSpPr>
          <p:spPr>
            <a:xfrm>
              <a:off x="1049821" y="1686019"/>
              <a:ext cx="72000" cy="37967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02980804-D51F-4526-90A3-D823D732F4DE}"/>
                </a:ext>
              </a:extLst>
            </p:cNvPr>
            <p:cNvGrpSpPr/>
            <p:nvPr/>
          </p:nvGrpSpPr>
          <p:grpSpPr>
            <a:xfrm>
              <a:off x="1358536" y="2118653"/>
              <a:ext cx="3361245" cy="2931431"/>
              <a:chOff x="1085821" y="2550695"/>
              <a:chExt cx="2585964" cy="2931431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60ACE88-5710-40DB-96EB-FF8A8AD57101}"/>
                  </a:ext>
                </a:extLst>
              </p:cNvPr>
              <p:cNvSpPr txBox="1"/>
              <p:nvPr/>
            </p:nvSpPr>
            <p:spPr>
              <a:xfrm>
                <a:off x="1085821" y="2550695"/>
                <a:ext cx="258596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800" dirty="0">
                    <a:solidFill>
                      <a:schemeClr val="bg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1. </a:t>
                </a:r>
                <a:r>
                  <a:rPr lang="ko-KR" altLang="en-US" sz="2800" dirty="0">
                    <a:solidFill>
                      <a:schemeClr val="bg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프로젝트 소개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819D5F3-A20F-4C49-A6D0-A8323A142382}"/>
                  </a:ext>
                </a:extLst>
              </p:cNvPr>
              <p:cNvSpPr txBox="1"/>
              <p:nvPr/>
            </p:nvSpPr>
            <p:spPr>
              <a:xfrm>
                <a:off x="1085821" y="3353432"/>
                <a:ext cx="258596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800" dirty="0">
                    <a:solidFill>
                      <a:schemeClr val="bg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2. </a:t>
                </a:r>
                <a:r>
                  <a:rPr lang="ko-KR" altLang="en-US" sz="2800" dirty="0">
                    <a:solidFill>
                      <a:schemeClr val="bg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프로젝트 기술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265231E-1134-4681-AC8D-EB0C5B75FF96}"/>
                  </a:ext>
                </a:extLst>
              </p:cNvPr>
              <p:cNvSpPr txBox="1"/>
              <p:nvPr/>
            </p:nvSpPr>
            <p:spPr>
              <a:xfrm>
                <a:off x="1085821" y="4156169"/>
                <a:ext cx="258596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800" dirty="0">
                    <a:solidFill>
                      <a:schemeClr val="bg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3. </a:t>
                </a:r>
                <a:r>
                  <a:rPr lang="ko-KR" altLang="en-US" sz="2800" dirty="0">
                    <a:solidFill>
                      <a:schemeClr val="bg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프로젝트 구성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65D47B0-872C-41E0-9077-F244DC304AEA}"/>
                  </a:ext>
                </a:extLst>
              </p:cNvPr>
              <p:cNvSpPr txBox="1"/>
              <p:nvPr/>
            </p:nvSpPr>
            <p:spPr>
              <a:xfrm>
                <a:off x="1085821" y="4958906"/>
                <a:ext cx="122341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800" dirty="0">
                    <a:solidFill>
                      <a:schemeClr val="bg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4. </a:t>
                </a:r>
                <a:r>
                  <a:rPr lang="ko-KR" altLang="en-US" sz="2800" dirty="0">
                    <a:solidFill>
                      <a:schemeClr val="bg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결론</a:t>
                </a:r>
              </a:p>
            </p:txBody>
          </p:sp>
        </p:grp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34178005-E97B-4863-8FEE-D09DE3F36E1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r="11203" b="13134"/>
          <a:stretch/>
        </p:blipFill>
        <p:spPr>
          <a:xfrm>
            <a:off x="9398617" y="4125375"/>
            <a:ext cx="2793384" cy="2732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403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D012C1-7D7B-4F6B-8B32-C54FB6E12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2.5. Chatbot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6244B5E-8CC5-46DD-9490-696A9ECBC2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카카오 톡 봇 사용자 출력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E0A592E-118F-4280-A693-D932396FF9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C0D5B7-96EA-4093-984D-477B284E1D78}" type="slidenum">
              <a:rPr lang="ko-KR" altLang="en-US" smtClean="0"/>
              <a:pPr/>
              <a:t>20</a:t>
            </a:fld>
            <a:endParaRPr lang="ko-KR" altLang="en-US"/>
          </a:p>
        </p:txBody>
      </p:sp>
      <p:pic>
        <p:nvPicPr>
          <p:cNvPr id="8" name="내용 개체 틀 7" descr="스크린샷이(가) 표시된 사진&#10;&#10;&#10;&#10;자동 생성된 설명">
            <a:extLst>
              <a:ext uri="{FF2B5EF4-FFF2-40B4-BE49-F238E27FC236}">
                <a16:creationId xmlns:a16="http://schemas.microsoft.com/office/drawing/2014/main" id="{46FC55F2-B727-C14A-8C2C-B3CE5E331B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2817" y="1556942"/>
            <a:ext cx="2546366" cy="4529138"/>
          </a:xfr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244337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F3BCB6-D40C-4BEE-9E6F-D21D1823C8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altLang="ko-KR" dirty="0">
                <a:solidFill>
                  <a:schemeClr val="bg1"/>
                </a:solidFill>
              </a:rPr>
              <a:t>3. </a:t>
            </a:r>
            <a:r>
              <a:rPr lang="ko-KR" altLang="en-US" dirty="0">
                <a:solidFill>
                  <a:schemeClr val="bg1"/>
                </a:solidFill>
              </a:rPr>
              <a:t>프로젝트 구성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6400403-AD06-49DC-A6EB-D529B8B0DA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19BD4E9-2BB9-2049-9405-1DFEB14FBD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C0D5B7-96EA-4093-984D-477B284E1D78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00396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3A3EAD-F1C6-4EF1-A6B9-39555FAFC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프로젝트 구성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3099322-27FA-4B5C-97E2-03B5E64D299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Front-end ( </a:t>
            </a:r>
            <a:r>
              <a:rPr lang="ko-KR" altLang="en-US" dirty="0"/>
              <a:t>학생</a:t>
            </a:r>
            <a:r>
              <a:rPr lang="en-US" altLang="ko-KR" dirty="0"/>
              <a:t> )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2895" y="1855299"/>
            <a:ext cx="6070905" cy="391477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855299"/>
            <a:ext cx="4000500" cy="3914775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1204547" y="4776545"/>
            <a:ext cx="2022231" cy="60666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>
            <a:stCxn id="9" idx="2"/>
          </p:cNvCxnSpPr>
          <p:nvPr/>
        </p:nvCxnSpPr>
        <p:spPr>
          <a:xfrm flipH="1">
            <a:off x="2211977" y="5383214"/>
            <a:ext cx="3686" cy="1095963"/>
          </a:xfrm>
          <a:prstGeom prst="line">
            <a:avLst/>
          </a:prstGeom>
          <a:ln>
            <a:solidFill>
              <a:srgbClr val="FF5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 flipV="1">
            <a:off x="2211977" y="6470469"/>
            <a:ext cx="6252754" cy="8708"/>
          </a:xfrm>
          <a:prstGeom prst="line">
            <a:avLst/>
          </a:prstGeom>
          <a:ln>
            <a:solidFill>
              <a:srgbClr val="FF5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/>
          <p:nvPr/>
        </p:nvCxnSpPr>
        <p:spPr>
          <a:xfrm flipV="1">
            <a:off x="8464731" y="5770074"/>
            <a:ext cx="0" cy="700395"/>
          </a:xfrm>
          <a:prstGeom prst="straightConnector1">
            <a:avLst/>
          </a:prstGeom>
          <a:ln>
            <a:solidFill>
              <a:srgbClr val="FF5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81D22BB-23FB-DF45-83F1-1851C8C8E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C0D5B7-96EA-4093-984D-477B284E1D78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8037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3A3EAD-F1C6-4EF1-A6B9-39555FAFC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프로젝트 구성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3099322-27FA-4B5C-97E2-03B5E64D299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Front-end ( </a:t>
            </a:r>
            <a:r>
              <a:rPr lang="ko-KR" altLang="en-US" dirty="0"/>
              <a:t>학생</a:t>
            </a:r>
            <a:r>
              <a:rPr lang="en-US" altLang="ko-KR" dirty="0"/>
              <a:t> )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8439" y="2336382"/>
            <a:ext cx="5705475" cy="348615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5668" y="1739561"/>
            <a:ext cx="2535848" cy="4679792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4F078D9-FB01-E643-983C-300515A40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C0D5B7-96EA-4093-984D-477B284E1D78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18689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3A3EAD-F1C6-4EF1-A6B9-39555FAFC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프로젝트 구성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3099322-27FA-4B5C-97E2-03B5E64D299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Front-end ( </a:t>
            </a:r>
            <a:r>
              <a:rPr lang="ko-KR" altLang="en-US" dirty="0"/>
              <a:t>학생</a:t>
            </a:r>
            <a:r>
              <a:rPr lang="en-US" altLang="ko-KR" dirty="0"/>
              <a:t> )</a:t>
            </a:r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7463" y="1468436"/>
            <a:ext cx="2990107" cy="4731657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7463" y="6200093"/>
            <a:ext cx="1309138" cy="592403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94614" y="2982230"/>
            <a:ext cx="5314950" cy="15621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cxnSp>
        <p:nvCxnSpPr>
          <p:cNvPr id="12" name="직선 연결선 11"/>
          <p:cNvCxnSpPr/>
          <p:nvPr/>
        </p:nvCxnSpPr>
        <p:spPr>
          <a:xfrm flipV="1">
            <a:off x="3276600" y="6491940"/>
            <a:ext cx="5236028" cy="8708"/>
          </a:xfrm>
          <a:prstGeom prst="line">
            <a:avLst/>
          </a:prstGeom>
          <a:ln>
            <a:solidFill>
              <a:srgbClr val="FF5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/>
          <p:nvPr/>
        </p:nvCxnSpPr>
        <p:spPr>
          <a:xfrm flipV="1">
            <a:off x="8512628" y="4544330"/>
            <a:ext cx="0" cy="1956318"/>
          </a:xfrm>
          <a:prstGeom prst="straightConnector1">
            <a:avLst/>
          </a:prstGeom>
          <a:ln>
            <a:solidFill>
              <a:srgbClr val="FF5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79F3998-EC06-DF40-B6E8-30D37D825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C0D5B7-96EA-4093-984D-477B284E1D78}" type="slidenum">
              <a:rPr lang="ko-KR" altLang="en-US" smtClean="0"/>
              <a:pPr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48654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3A3EAD-F1C6-4EF1-A6B9-39555FAFC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프로젝트 구성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3099322-27FA-4B5C-97E2-03B5E64D299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Front-end ( </a:t>
            </a:r>
            <a:r>
              <a:rPr lang="ko-KR" altLang="en-US" dirty="0"/>
              <a:t>학생</a:t>
            </a:r>
            <a:r>
              <a:rPr lang="en-US" altLang="ko-KR" dirty="0"/>
              <a:t> )</a:t>
            </a:r>
            <a:endParaRPr lang="ko-KR" altLang="en-US" dirty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1442" y="1660140"/>
            <a:ext cx="3679372" cy="464009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8749" y="1456782"/>
            <a:ext cx="3601811" cy="170520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97937" y="3289135"/>
            <a:ext cx="2959554" cy="338709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cxnSp>
        <p:nvCxnSpPr>
          <p:cNvPr id="13" name="직선 화살표 연결선 12"/>
          <p:cNvCxnSpPr>
            <a:endCxn id="15" idx="1"/>
          </p:cNvCxnSpPr>
          <p:nvPr/>
        </p:nvCxnSpPr>
        <p:spPr>
          <a:xfrm flipV="1">
            <a:off x="4771505" y="2309385"/>
            <a:ext cx="1597244" cy="2673299"/>
          </a:xfrm>
          <a:prstGeom prst="straightConnector1">
            <a:avLst/>
          </a:prstGeom>
          <a:ln>
            <a:solidFill>
              <a:srgbClr val="FF5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>
            <a:endCxn id="16" idx="1"/>
          </p:cNvCxnSpPr>
          <p:nvPr/>
        </p:nvCxnSpPr>
        <p:spPr>
          <a:xfrm flipV="1">
            <a:off x="4771505" y="4982684"/>
            <a:ext cx="1926432" cy="320836"/>
          </a:xfrm>
          <a:prstGeom prst="straightConnector1">
            <a:avLst/>
          </a:prstGeom>
          <a:ln>
            <a:solidFill>
              <a:srgbClr val="FF5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9D5DD76-3026-A941-BEED-64BFF870F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C0D5B7-96EA-4093-984D-477B284E1D78}" type="slidenum">
              <a:rPr lang="ko-KR" altLang="en-US" smtClean="0"/>
              <a:pPr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99894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3A3EAD-F1C6-4EF1-A6B9-39555FAFC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프로젝트 구성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3099322-27FA-4B5C-97E2-03B5E64D299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Front-end ( </a:t>
            </a:r>
            <a:r>
              <a:rPr lang="ko-KR" altLang="en-US" dirty="0"/>
              <a:t>학생</a:t>
            </a:r>
            <a:r>
              <a:rPr lang="en-US" altLang="ko-KR" dirty="0"/>
              <a:t> )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49062"/>
            <a:ext cx="10511995" cy="4839898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1531956" y="2756180"/>
            <a:ext cx="471015" cy="30270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/>
          <p:cNvCxnSpPr/>
          <p:nvPr/>
        </p:nvCxnSpPr>
        <p:spPr>
          <a:xfrm flipV="1">
            <a:off x="2002971" y="2031062"/>
            <a:ext cx="1230086" cy="865330"/>
          </a:xfrm>
          <a:prstGeom prst="straightConnector1">
            <a:avLst/>
          </a:prstGeom>
          <a:ln>
            <a:solidFill>
              <a:srgbClr val="FF5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233057" y="1756084"/>
            <a:ext cx="2621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강의명</a:t>
            </a:r>
            <a:r>
              <a:rPr lang="ko-KR" altLang="en-US" dirty="0"/>
              <a:t> 검색 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0EFB8A4-CBEE-764B-98DB-FCC5C78415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C0D5B7-96EA-4093-984D-477B284E1D78}" type="slidenum">
              <a:rPr lang="ko-KR" altLang="en-US" smtClean="0"/>
              <a:pPr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36602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3A3EAD-F1C6-4EF1-A6B9-39555FAFC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프로젝트 구성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3099322-27FA-4B5C-97E2-03B5E64D299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Front-end ( </a:t>
            </a:r>
            <a:r>
              <a:rPr lang="ko-KR" altLang="en-US" dirty="0"/>
              <a:t>학생</a:t>
            </a:r>
            <a:r>
              <a:rPr lang="en-US" altLang="ko-KR" dirty="0"/>
              <a:t> )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556942"/>
            <a:ext cx="10584498" cy="4878792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3915927" y="2745294"/>
            <a:ext cx="5598187" cy="29182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/>
          <p:cNvCxnSpPr/>
          <p:nvPr/>
        </p:nvCxnSpPr>
        <p:spPr>
          <a:xfrm flipV="1">
            <a:off x="6715020" y="1869753"/>
            <a:ext cx="1230086" cy="865330"/>
          </a:xfrm>
          <a:prstGeom prst="straightConnector1">
            <a:avLst/>
          </a:prstGeom>
          <a:ln>
            <a:solidFill>
              <a:srgbClr val="FF5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8044543" y="1685087"/>
            <a:ext cx="2621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조건 검색 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0EE848A-DAAB-DD4A-AAD3-D49BB7C3E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C0D5B7-96EA-4093-984D-477B284E1D78}" type="slidenum">
              <a:rPr lang="ko-KR" altLang="en-US" smtClean="0"/>
              <a:pPr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25527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3A3EAD-F1C6-4EF1-A6B9-39555FAFC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프로젝트 구성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3099322-27FA-4B5C-97E2-03B5E64D299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Front-end ( </a:t>
            </a:r>
            <a:r>
              <a:rPr lang="ko-KR" altLang="en-US" dirty="0"/>
              <a:t>관리자</a:t>
            </a:r>
            <a:r>
              <a:rPr lang="en-US" altLang="ko-KR" dirty="0"/>
              <a:t> )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556942"/>
            <a:ext cx="9383762" cy="5043606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838200" y="2471926"/>
            <a:ext cx="1645024" cy="114981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A682C2F-2BF7-AC46-990A-8F00A59425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C0D5B7-96EA-4093-984D-477B284E1D78}" type="slidenum">
              <a:rPr lang="ko-KR" altLang="en-US" smtClean="0"/>
              <a:pPr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81057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3A3EAD-F1C6-4EF1-A6B9-39555FAFC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프로젝트 구성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3099322-27FA-4B5C-97E2-03B5E64D299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Front-end ( </a:t>
            </a:r>
            <a:r>
              <a:rPr lang="ko-KR" altLang="en-US" dirty="0"/>
              <a:t>관리자</a:t>
            </a:r>
            <a:r>
              <a:rPr lang="en-US" altLang="ko-KR" dirty="0"/>
              <a:t> )</a:t>
            </a:r>
            <a:endParaRPr lang="ko-KR" altLang="en-US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FBB4FF07-381B-4BC3-9C62-F5EC2E83E356}"/>
              </a:ext>
            </a:extLst>
          </p:cNvPr>
          <p:cNvGrpSpPr/>
          <p:nvPr/>
        </p:nvGrpSpPr>
        <p:grpSpPr>
          <a:xfrm>
            <a:off x="6434032" y="3921800"/>
            <a:ext cx="5488337" cy="2566923"/>
            <a:chOff x="2952979" y="2134014"/>
            <a:chExt cx="6428122" cy="3291426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33920864-F351-42FF-AF2E-966159A341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22047"/>
            <a:stretch/>
          </p:blipFill>
          <p:spPr>
            <a:xfrm>
              <a:off x="2952979" y="2134014"/>
              <a:ext cx="6428122" cy="3291426"/>
            </a:xfrm>
            <a:prstGeom prst="rect">
              <a:avLst/>
            </a:prstGeom>
            <a:effectLst>
              <a:outerShdw blurRad="50800" dist="12700" dir="5400000" algn="ctr" rotWithShape="0">
                <a:srgbClr val="000000">
                  <a:alpha val="43137"/>
                </a:srgbClr>
              </a:outerShdw>
            </a:effectLst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AF87CD5-DD4D-496A-B418-A37EB15AB94E}"/>
                </a:ext>
              </a:extLst>
            </p:cNvPr>
            <p:cNvSpPr/>
            <p:nvPr/>
          </p:nvSpPr>
          <p:spPr>
            <a:xfrm>
              <a:off x="3135709" y="3644355"/>
              <a:ext cx="5946942" cy="184149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4F123A61-9173-426E-8D22-307BC9CCAD14}"/>
                </a:ext>
              </a:extLst>
            </p:cNvPr>
            <p:cNvSpPr/>
            <p:nvPr/>
          </p:nvSpPr>
          <p:spPr>
            <a:xfrm>
              <a:off x="3025139" y="3249613"/>
              <a:ext cx="6213881" cy="217582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  <a:effectLst>
              <a:outerShdw blurRad="50800" dist="12700" dir="5400000" algn="ctr" rotWithShape="0">
                <a:srgbClr val="000000">
                  <a:alpha val="43137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876" y="1622913"/>
            <a:ext cx="5353050" cy="3295650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987669" y="4334607"/>
            <a:ext cx="718039" cy="45722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95642" y="1622913"/>
            <a:ext cx="5257800" cy="1800225"/>
          </a:xfrm>
          <a:prstGeom prst="rect">
            <a:avLst/>
          </a:prstGeom>
        </p:spPr>
      </p:pic>
      <p:cxnSp>
        <p:nvCxnSpPr>
          <p:cNvPr id="13" name="직선 연결선 12"/>
          <p:cNvCxnSpPr/>
          <p:nvPr/>
        </p:nvCxnSpPr>
        <p:spPr>
          <a:xfrm flipH="1">
            <a:off x="1343002" y="4791834"/>
            <a:ext cx="3686" cy="1095963"/>
          </a:xfrm>
          <a:prstGeom prst="line">
            <a:avLst/>
          </a:prstGeom>
          <a:ln>
            <a:solidFill>
              <a:srgbClr val="FF5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/>
          <p:cNvCxnSpPr/>
          <p:nvPr/>
        </p:nvCxnSpPr>
        <p:spPr>
          <a:xfrm>
            <a:off x="1343002" y="5887797"/>
            <a:ext cx="5091030" cy="0"/>
          </a:xfrm>
          <a:prstGeom prst="straightConnector1">
            <a:avLst/>
          </a:prstGeom>
          <a:ln>
            <a:solidFill>
              <a:srgbClr val="FF5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48E5F93-21F5-F941-B72C-C6347A746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C0D5B7-96EA-4093-984D-477B284E1D78}" type="slidenum">
              <a:rPr lang="ko-KR" altLang="en-US" smtClean="0"/>
              <a:pPr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62971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F3BCB6-D40C-4BEE-9E6F-D21D1823C8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altLang="ko-KR" dirty="0">
                <a:solidFill>
                  <a:schemeClr val="bg1"/>
                </a:solidFill>
              </a:rPr>
              <a:t>1. </a:t>
            </a:r>
            <a:r>
              <a:rPr lang="ko-KR" altLang="en-US" dirty="0">
                <a:solidFill>
                  <a:schemeClr val="bg1"/>
                </a:solidFill>
              </a:rPr>
              <a:t>프로젝트 소개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6400403-AD06-49DC-A6EB-D529B8B0DA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CA40F41-9137-4442-86C0-908904DA8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C0D5B7-96EA-4093-984D-477B284E1D78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41847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F3BCB6-D40C-4BEE-9E6F-D21D1823C8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altLang="ko-KR" dirty="0">
                <a:solidFill>
                  <a:schemeClr val="bg1"/>
                </a:solidFill>
              </a:rPr>
              <a:t>4. </a:t>
            </a:r>
            <a:r>
              <a:rPr lang="ko-KR" altLang="en-US" dirty="0">
                <a:solidFill>
                  <a:schemeClr val="bg1"/>
                </a:solidFill>
              </a:rPr>
              <a:t>결론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6400403-AD06-49DC-A6EB-D529B8B0DA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BF19A22-EE06-264C-B4F5-928E65CCBA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C0D5B7-96EA-4093-984D-477B284E1D78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85455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3A3EAD-F1C6-4EF1-A6B9-39555FAFC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4.1. </a:t>
            </a:r>
            <a:r>
              <a:rPr lang="ko-KR" altLang="en-US" dirty="0"/>
              <a:t>결론 및 향후 발전방향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8F71DFD-B425-4A54-A0FB-94E30EE822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/>
            <a:r>
              <a:rPr kumimoji="1" lang="ko-KR" altLang="en-US" dirty="0"/>
              <a:t>유전 알고리즘 속도 최적화</a:t>
            </a:r>
            <a:endParaRPr kumimoji="1" lang="en-US" altLang="ko-KR" dirty="0"/>
          </a:p>
          <a:p>
            <a:pPr marL="285750" indent="-285750"/>
            <a:r>
              <a:rPr kumimoji="1" lang="ko-KR" altLang="en-US" dirty="0"/>
              <a:t>교양 추가</a:t>
            </a:r>
            <a:endParaRPr kumimoji="1" lang="en-US" altLang="ko-KR" dirty="0"/>
          </a:p>
          <a:p>
            <a:pPr marL="285750" indent="-285750"/>
            <a:r>
              <a:rPr kumimoji="1" lang="ko-KR" altLang="en-US" dirty="0"/>
              <a:t>전공별 다양한 직무에 맞는 전공 커리어 패스 추천</a:t>
            </a:r>
            <a:endParaRPr kumimoji="1" lang="en-US" altLang="ko-KR" dirty="0"/>
          </a:p>
          <a:p>
            <a:pPr marL="285750" indent="-285750"/>
            <a:r>
              <a:rPr kumimoji="1" lang="ko-KR" altLang="en-US" dirty="0"/>
              <a:t>학우들의 기존 수강 과목을 활용한 학기 전공 시간표 추천</a:t>
            </a:r>
            <a:endParaRPr kumimoji="1" lang="en-US" altLang="ko-KR" dirty="0"/>
          </a:p>
          <a:p>
            <a:pPr marL="285750" indent="-285750"/>
            <a:r>
              <a:rPr kumimoji="1" lang="ko-KR" altLang="en-US" dirty="0"/>
              <a:t>시간표 저장</a:t>
            </a:r>
            <a:endParaRPr kumimoji="1" lang="en-US" altLang="ko-KR" dirty="0"/>
          </a:p>
          <a:p>
            <a:pPr marL="285750" indent="-285750"/>
            <a:r>
              <a:rPr kumimoji="1" lang="ko-KR" altLang="en-US" dirty="0" err="1"/>
              <a:t>챗봇</a:t>
            </a:r>
            <a:r>
              <a:rPr kumimoji="1" lang="ko-KR" altLang="en-US" dirty="0"/>
              <a:t>  시각화</a:t>
            </a:r>
            <a:r>
              <a:rPr kumimoji="1" lang="en-US" altLang="ko-KR" dirty="0"/>
              <a:t>, </a:t>
            </a:r>
            <a:r>
              <a:rPr kumimoji="1" lang="ko-KR" altLang="en-US" dirty="0"/>
              <a:t>정확도 개선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3099322-27FA-4B5C-97E2-03B5E64D299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결론 및 향후 발전방향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DA6EE5D-4E64-48A4-8868-36E2B67FF4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C0D5B7-96EA-4093-984D-477B284E1D78}" type="slidenum">
              <a:rPr lang="ko-KR" altLang="en-US" smtClean="0"/>
              <a:pPr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7679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3A3EAD-F1C6-4EF1-A6B9-39555FAFC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4.2. </a:t>
            </a:r>
            <a:r>
              <a:rPr lang="ko-KR" altLang="en-US" dirty="0"/>
              <a:t>프로젝트 시연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8F71DFD-B425-4A54-A0FB-94E30EE822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3099322-27FA-4B5C-97E2-03B5E64D299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프로젝트 시연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7387E91-79B8-4C34-B137-45DE0BE3E7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C0D5B7-96EA-4093-984D-477B284E1D78}" type="slidenum">
              <a:rPr lang="ko-KR" altLang="en-US" smtClean="0"/>
              <a:pPr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79342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459AA73A-66CC-4D2F-B46F-F99255AE25D8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523095" y="1856095"/>
            <a:ext cx="3145809" cy="3145809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03E10D5-3125-F74C-A4B2-5DCD2443C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C0D5B7-96EA-4093-984D-477B284E1D78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808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33065E-8240-4930-9212-00DE8B0969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7175"/>
            <a:ext cx="10515600" cy="680642"/>
          </a:xfrm>
        </p:spPr>
        <p:txBody>
          <a:bodyPr/>
          <a:lstStyle/>
          <a:p>
            <a:r>
              <a:rPr lang="en-US" altLang="ko-KR" dirty="0"/>
              <a:t>1.1. </a:t>
            </a:r>
            <a:r>
              <a:rPr lang="ko-KR" altLang="en-US" dirty="0"/>
              <a:t>프로젝트 배경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B1B9877-8C0B-45CD-9D9A-D343D53B5D0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제작하게 된 배경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1EAFCEF-9D0E-4557-AAB5-9D9DADB7E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C0D5B7-96EA-4093-984D-477B284E1D78}" type="slidenum">
              <a:rPr lang="ko-KR" altLang="en-US" smtClean="0"/>
              <a:pPr/>
              <a:t>4</a:t>
            </a:fld>
            <a:endParaRPr lang="ko-KR" altLang="en-US"/>
          </a:p>
        </p:txBody>
      </p:sp>
      <p:pic>
        <p:nvPicPr>
          <p:cNvPr id="9" name="그림 8" descr="스크린샷이(가) 표시된 사진&#10;&#10;&#10;&#10;자동 생성된 설명">
            <a:extLst>
              <a:ext uri="{FF2B5EF4-FFF2-40B4-BE49-F238E27FC236}">
                <a16:creationId xmlns:a16="http://schemas.microsoft.com/office/drawing/2014/main" id="{5F30DD19-11F1-974D-A366-2B2D2C65B8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165" y="1847850"/>
            <a:ext cx="3759200" cy="3162300"/>
          </a:xfrm>
          <a:prstGeom prst="rect">
            <a:avLst/>
          </a:prstGeom>
        </p:spPr>
      </p:pic>
      <p:pic>
        <p:nvPicPr>
          <p:cNvPr id="17" name="그림 16" descr="스크린샷이(가) 표시된 사진&#10;&#10;&#10;&#10;자동 생성된 설명">
            <a:extLst>
              <a:ext uri="{FF2B5EF4-FFF2-40B4-BE49-F238E27FC236}">
                <a16:creationId xmlns:a16="http://schemas.microsoft.com/office/drawing/2014/main" id="{5B45B3F0-2BDD-CD4E-885C-B9D3D69B7C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4034" y="2908300"/>
            <a:ext cx="4813300" cy="3949700"/>
          </a:xfrm>
          <a:prstGeom prst="rect">
            <a:avLst/>
          </a:prstGeom>
        </p:spPr>
      </p:pic>
      <p:pic>
        <p:nvPicPr>
          <p:cNvPr id="7" name="내용 개체 틀 6" descr="스크린샷이(가) 표시된 사진&#10;&#10;&#10;&#10;자동 생성된 설명">
            <a:extLst>
              <a:ext uri="{FF2B5EF4-FFF2-40B4-BE49-F238E27FC236}">
                <a16:creationId xmlns:a16="http://schemas.microsoft.com/office/drawing/2014/main" id="{A64846A7-FA44-6D4C-B9FD-9CDF5E6E93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2687" y="1847850"/>
            <a:ext cx="5549900" cy="2988566"/>
          </a:xfrm>
        </p:spPr>
      </p:pic>
      <p:pic>
        <p:nvPicPr>
          <p:cNvPr id="19" name="그림 18" descr="스크린샷이(가) 표시된 사진&#10;&#10;&#10;&#10;자동 생성된 설명">
            <a:extLst>
              <a:ext uri="{FF2B5EF4-FFF2-40B4-BE49-F238E27FC236}">
                <a16:creationId xmlns:a16="http://schemas.microsoft.com/office/drawing/2014/main" id="{759A0945-D64C-2643-8CC5-ECE18938A9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9100" y="2467003"/>
            <a:ext cx="4584700" cy="4390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0525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3E7E08-EEEB-478E-9F21-911E00D72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1.2. </a:t>
            </a:r>
            <a:r>
              <a:rPr lang="ko-KR" altLang="en-US" dirty="0"/>
              <a:t>프로젝트 개요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EDF7649-E012-4D5B-9B71-4E26A3451A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  <a:p>
            <a:r>
              <a:rPr lang="ko-KR" altLang="en-US" dirty="0"/>
              <a:t>목적 </a:t>
            </a:r>
            <a:r>
              <a:rPr lang="en-US" altLang="ko-KR" dirty="0"/>
              <a:t>:</a:t>
            </a:r>
            <a:r>
              <a:rPr lang="ko-KR" altLang="en-US" dirty="0"/>
              <a:t> 어떤 과목을 들어야하는지</a:t>
            </a:r>
            <a:r>
              <a:rPr lang="en-US" altLang="ko-KR" dirty="0"/>
              <a:t>,</a:t>
            </a:r>
            <a:r>
              <a:rPr lang="ko-KR" altLang="en-US" dirty="0"/>
              <a:t> 다른 선택지는 없는지 방황하는 대학생들의 걱정을 줄여주기 위해서 제작하게 되었음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제작 기간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2018.03.01~2018.10.28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7DD2037-DD06-4055-85B6-DDA8761901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프로젝트 개요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57CF575-1505-4F79-8160-7B97EF2AA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C0D5B7-96EA-4093-984D-477B284E1D78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55662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59C742-0317-3148-A654-C23570FC0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1.2</a:t>
            </a:r>
            <a:r>
              <a:rPr kumimoji="1" lang="ko-KR" altLang="en-US" dirty="0"/>
              <a:t> 프로젝트 구성도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DE82717-7BB5-BB42-997F-62B12A2E4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C0D5B7-96EA-4093-984D-477B284E1D78}" type="slidenum">
              <a:rPr lang="ko-KR" altLang="en-US" smtClean="0"/>
              <a:pPr/>
              <a:t>6</a:t>
            </a:fld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DD7A1C9-C3B4-BC4F-A2BD-0FA1E9D81B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ko-KR" altLang="en-US" dirty="0"/>
              <a:t>구성도</a:t>
            </a:r>
          </a:p>
        </p:txBody>
      </p:sp>
      <p:pic>
        <p:nvPicPr>
          <p:cNvPr id="65" name="그림 64">
            <a:extLst>
              <a:ext uri="{FF2B5EF4-FFF2-40B4-BE49-F238E27FC236}">
                <a16:creationId xmlns:a16="http://schemas.microsoft.com/office/drawing/2014/main" id="{CE1058B7-A4C2-3642-9D78-BE0F31B1AE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4393" y="1201983"/>
            <a:ext cx="659331" cy="659331"/>
          </a:xfrm>
          <a:prstGeom prst="rect">
            <a:avLst/>
          </a:prstGeom>
        </p:spPr>
      </p:pic>
      <p:cxnSp>
        <p:nvCxnSpPr>
          <p:cNvPr id="67" name="꺾인 연결선[E] 66">
            <a:extLst>
              <a:ext uri="{FF2B5EF4-FFF2-40B4-BE49-F238E27FC236}">
                <a16:creationId xmlns:a16="http://schemas.microsoft.com/office/drawing/2014/main" id="{F73E6978-9DEF-A34C-A44B-A7132F478AE7}"/>
              </a:ext>
            </a:extLst>
          </p:cNvPr>
          <p:cNvCxnSpPr>
            <a:cxnSpLocks/>
            <a:stCxn id="42" idx="3"/>
            <a:endCxn id="38" idx="3"/>
          </p:cNvCxnSpPr>
          <p:nvPr/>
        </p:nvCxnSpPr>
        <p:spPr>
          <a:xfrm flipH="1">
            <a:off x="6422981" y="1837873"/>
            <a:ext cx="799813" cy="1750678"/>
          </a:xfrm>
          <a:prstGeom prst="bentConnector3">
            <a:avLst>
              <a:gd name="adj1" fmla="val -5130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꺾인 연결선[E] 70">
            <a:extLst>
              <a:ext uri="{FF2B5EF4-FFF2-40B4-BE49-F238E27FC236}">
                <a16:creationId xmlns:a16="http://schemas.microsoft.com/office/drawing/2014/main" id="{15899E2B-0211-4342-BC92-287A4E493CBE}"/>
              </a:ext>
            </a:extLst>
          </p:cNvPr>
          <p:cNvCxnSpPr>
            <a:cxnSpLocks/>
            <a:stCxn id="40" idx="3"/>
            <a:endCxn id="42" idx="2"/>
          </p:cNvCxnSpPr>
          <p:nvPr/>
        </p:nvCxnSpPr>
        <p:spPr>
          <a:xfrm flipH="1" flipV="1">
            <a:off x="5964835" y="2043273"/>
            <a:ext cx="459212" cy="960904"/>
          </a:xfrm>
          <a:prstGeom prst="bentConnector4">
            <a:avLst>
              <a:gd name="adj1" fmla="val -188302"/>
              <a:gd name="adj2" fmla="val 8883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그룹 2">
            <a:extLst>
              <a:ext uri="{FF2B5EF4-FFF2-40B4-BE49-F238E27FC236}">
                <a16:creationId xmlns:a16="http://schemas.microsoft.com/office/drawing/2014/main" id="{FA506CB2-A1AB-A347-A6BC-01E5E7EDBA8B}"/>
              </a:ext>
            </a:extLst>
          </p:cNvPr>
          <p:cNvGrpSpPr/>
          <p:nvPr/>
        </p:nvGrpSpPr>
        <p:grpSpPr>
          <a:xfrm>
            <a:off x="1678898" y="974316"/>
            <a:ext cx="8571874" cy="5629406"/>
            <a:chOff x="1678898" y="974316"/>
            <a:chExt cx="8571874" cy="5629406"/>
          </a:xfrm>
        </p:grpSpPr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E66BDD56-08CF-7147-BF85-BFB35AA13784}"/>
                </a:ext>
              </a:extLst>
            </p:cNvPr>
            <p:cNvGrpSpPr/>
            <p:nvPr/>
          </p:nvGrpSpPr>
          <p:grpSpPr>
            <a:xfrm>
              <a:off x="1678898" y="1468437"/>
              <a:ext cx="8571874" cy="5135285"/>
              <a:chOff x="1678898" y="1468437"/>
              <a:chExt cx="8571874" cy="5135285"/>
            </a:xfrm>
          </p:grpSpPr>
          <p:grpSp>
            <p:nvGrpSpPr>
              <p:cNvPr id="7" name="그룹 6">
                <a:extLst>
                  <a:ext uri="{FF2B5EF4-FFF2-40B4-BE49-F238E27FC236}">
                    <a16:creationId xmlns:a16="http://schemas.microsoft.com/office/drawing/2014/main" id="{32F120EB-592D-FE45-96B0-1754EA5FFD0E}"/>
                  </a:ext>
                </a:extLst>
              </p:cNvPr>
              <p:cNvGrpSpPr/>
              <p:nvPr/>
            </p:nvGrpSpPr>
            <p:grpSpPr>
              <a:xfrm>
                <a:off x="7837355" y="1892990"/>
                <a:ext cx="2413417" cy="2379347"/>
                <a:chOff x="7837355" y="1286931"/>
                <a:chExt cx="2413417" cy="2685462"/>
              </a:xfrm>
            </p:grpSpPr>
            <p:sp>
              <p:nvSpPr>
                <p:cNvPr id="43" name="액자 42">
                  <a:extLst>
                    <a:ext uri="{FF2B5EF4-FFF2-40B4-BE49-F238E27FC236}">
                      <a16:creationId xmlns:a16="http://schemas.microsoft.com/office/drawing/2014/main" id="{55F61F7B-1F91-7F4F-BD2D-13878E92AF2B}"/>
                    </a:ext>
                  </a:extLst>
                </p:cNvPr>
                <p:cNvSpPr/>
                <p:nvPr/>
              </p:nvSpPr>
              <p:spPr>
                <a:xfrm>
                  <a:off x="7837355" y="1286931"/>
                  <a:ext cx="2413417" cy="2685462"/>
                </a:xfrm>
                <a:prstGeom prst="frame">
                  <a:avLst>
                    <a:gd name="adj1" fmla="val 1320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 sz="1600">
                    <a:solidFill>
                      <a:schemeClr val="tx1"/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</a:endParaRPr>
                </a:p>
              </p:txBody>
            </p:sp>
            <p:sp>
              <p:nvSpPr>
                <p:cNvPr id="44" name="모서리가 둥근 직사각형 43">
                  <a:extLst>
                    <a:ext uri="{FF2B5EF4-FFF2-40B4-BE49-F238E27FC236}">
                      <a16:creationId xmlns:a16="http://schemas.microsoft.com/office/drawing/2014/main" id="{8A9FC931-C006-BC44-A313-E2CE1D8156CD}"/>
                    </a:ext>
                  </a:extLst>
                </p:cNvPr>
                <p:cNvSpPr/>
                <p:nvPr/>
              </p:nvSpPr>
              <p:spPr>
                <a:xfrm>
                  <a:off x="8014490" y="1490863"/>
                  <a:ext cx="2059145" cy="319615"/>
                </a:xfrm>
                <a:prstGeom prst="roundRect">
                  <a:avLst/>
                </a:prstGeom>
                <a:solidFill>
                  <a:schemeClr val="accent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ko-KR" altLang="en-US" sz="1600" dirty="0" err="1">
                      <a:solidFill>
                        <a:schemeClr val="bg1"/>
                      </a:solidFill>
                      <a:latin typeface="Nanum Gothic" panose="020D0604000000000000" pitchFamily="34" charset="-127"/>
                      <a:ea typeface="Nanum Gothic" panose="020D0604000000000000" pitchFamily="34" charset="-127"/>
                    </a:rPr>
                    <a:t>가천대학교</a:t>
                  </a:r>
                  <a:r>
                    <a:rPr kumimoji="1" lang="ko-KR" altLang="en-US" sz="1600" dirty="0">
                      <a:solidFill>
                        <a:schemeClr val="bg1"/>
                      </a:solidFill>
                      <a:latin typeface="Nanum Gothic" panose="020D0604000000000000" pitchFamily="34" charset="-127"/>
                      <a:ea typeface="Nanum Gothic" panose="020D0604000000000000" pitchFamily="34" charset="-127"/>
                    </a:rPr>
                    <a:t> 서버</a:t>
                  </a:r>
                </a:p>
              </p:txBody>
            </p:sp>
            <p:sp>
              <p:nvSpPr>
                <p:cNvPr id="45" name="모서리가 둥근 직사각형 44">
                  <a:extLst>
                    <a:ext uri="{FF2B5EF4-FFF2-40B4-BE49-F238E27FC236}">
                      <a16:creationId xmlns:a16="http://schemas.microsoft.com/office/drawing/2014/main" id="{AD03CAA1-2D14-B243-A9AD-6CC04F7FE267}"/>
                    </a:ext>
                  </a:extLst>
                </p:cNvPr>
                <p:cNvSpPr/>
                <p:nvPr/>
              </p:nvSpPr>
              <p:spPr>
                <a:xfrm>
                  <a:off x="8014487" y="2255737"/>
                  <a:ext cx="2059145" cy="307350"/>
                </a:xfrm>
                <a:prstGeom prst="round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ko-KR" altLang="en-US" sz="1400" dirty="0">
                      <a:solidFill>
                        <a:schemeClr val="accent1"/>
                      </a:solidFill>
                      <a:latin typeface="Nanum Gothic" panose="020D0604000000000000" pitchFamily="34" charset="-127"/>
                      <a:ea typeface="Nanum Gothic" panose="020D0604000000000000" pitchFamily="34" charset="-127"/>
                    </a:rPr>
                    <a:t>학사 </a:t>
                  </a:r>
                  <a:r>
                    <a:rPr kumimoji="1" lang="en-US" altLang="ko-KR" sz="1400" dirty="0">
                      <a:solidFill>
                        <a:schemeClr val="accent1"/>
                      </a:solidFill>
                      <a:latin typeface="Nanum Gothic" panose="020D0604000000000000" pitchFamily="34" charset="-127"/>
                      <a:ea typeface="Nanum Gothic" panose="020D0604000000000000" pitchFamily="34" charset="-127"/>
                    </a:rPr>
                    <a:t>DB</a:t>
                  </a:r>
                  <a:endParaRPr kumimoji="1" lang="ko-KR" altLang="en-US" sz="1400" dirty="0">
                    <a:solidFill>
                      <a:schemeClr val="accent1"/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</a:endParaRPr>
                </a:p>
              </p:txBody>
            </p:sp>
            <p:sp>
              <p:nvSpPr>
                <p:cNvPr id="46" name="모서리가 둥근 직사각형 45">
                  <a:extLst>
                    <a:ext uri="{FF2B5EF4-FFF2-40B4-BE49-F238E27FC236}">
                      <a16:creationId xmlns:a16="http://schemas.microsoft.com/office/drawing/2014/main" id="{AA250F3C-5FFB-564D-A62B-3740B9EC7F34}"/>
                    </a:ext>
                  </a:extLst>
                </p:cNvPr>
                <p:cNvSpPr/>
                <p:nvPr/>
              </p:nvSpPr>
              <p:spPr>
                <a:xfrm>
                  <a:off x="8014487" y="3134792"/>
                  <a:ext cx="2059145" cy="307350"/>
                </a:xfrm>
                <a:prstGeom prst="round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ko-KR" altLang="en-US" sz="1200" dirty="0">
                      <a:solidFill>
                        <a:schemeClr val="accent1"/>
                      </a:solidFill>
                      <a:latin typeface="Nanum Gothic" panose="020D0604000000000000" pitchFamily="34" charset="-127"/>
                      <a:ea typeface="Nanum Gothic" panose="020D0604000000000000" pitchFamily="34" charset="-127"/>
                    </a:rPr>
                    <a:t>시간표 조회 페이지</a:t>
                  </a:r>
                  <a:endParaRPr kumimoji="1" lang="ko-KR" altLang="en-US" sz="1600" dirty="0">
                    <a:solidFill>
                      <a:schemeClr val="accent1"/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</a:endParaRPr>
                </a:p>
              </p:txBody>
            </p:sp>
          </p:grpSp>
          <p:cxnSp>
            <p:nvCxnSpPr>
              <p:cNvPr id="8" name="꺾인 연결선[E] 7">
                <a:extLst>
                  <a:ext uri="{FF2B5EF4-FFF2-40B4-BE49-F238E27FC236}">
                    <a16:creationId xmlns:a16="http://schemas.microsoft.com/office/drawing/2014/main" id="{1A498F3C-885C-5C43-B08D-EBED05E805BC}"/>
                  </a:ext>
                </a:extLst>
              </p:cNvPr>
              <p:cNvCxnSpPr>
                <a:cxnSpLocks/>
                <a:stCxn id="45" idx="3"/>
                <a:endCxn id="46" idx="0"/>
              </p:cNvCxnSpPr>
              <p:nvPr/>
            </p:nvCxnSpPr>
            <p:spPr>
              <a:xfrm flipH="1">
                <a:off x="9044060" y="2887520"/>
                <a:ext cx="1029572" cy="642694"/>
              </a:xfrm>
              <a:prstGeom prst="bentConnector4">
                <a:avLst>
                  <a:gd name="adj1" fmla="val -22203"/>
                  <a:gd name="adj2" fmla="val 60593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94E9718B-4AA4-6F43-82F3-9F248B4869D4}"/>
                  </a:ext>
                </a:extLst>
              </p:cNvPr>
              <p:cNvGrpSpPr/>
              <p:nvPr/>
            </p:nvGrpSpPr>
            <p:grpSpPr>
              <a:xfrm>
                <a:off x="1678898" y="1468437"/>
                <a:ext cx="6335589" cy="5135285"/>
                <a:chOff x="1678898" y="807757"/>
                <a:chExt cx="6335589" cy="5795966"/>
              </a:xfrm>
            </p:grpSpPr>
            <p:grpSp>
              <p:nvGrpSpPr>
                <p:cNvPr id="10" name="그룹 9">
                  <a:extLst>
                    <a:ext uri="{FF2B5EF4-FFF2-40B4-BE49-F238E27FC236}">
                      <a16:creationId xmlns:a16="http://schemas.microsoft.com/office/drawing/2014/main" id="{701D8F4E-6E9D-8843-A4A7-C9C85DC00C46}"/>
                    </a:ext>
                  </a:extLst>
                </p:cNvPr>
                <p:cNvGrpSpPr/>
                <p:nvPr/>
              </p:nvGrpSpPr>
              <p:grpSpPr>
                <a:xfrm>
                  <a:off x="4480809" y="807757"/>
                  <a:ext cx="2968052" cy="3402768"/>
                  <a:chOff x="4452079" y="959370"/>
                  <a:chExt cx="2968052" cy="3402768"/>
                </a:xfrm>
              </p:grpSpPr>
              <p:sp>
                <p:nvSpPr>
                  <p:cNvPr id="37" name="액자 36">
                    <a:extLst>
                      <a:ext uri="{FF2B5EF4-FFF2-40B4-BE49-F238E27FC236}">
                        <a16:creationId xmlns:a16="http://schemas.microsoft.com/office/drawing/2014/main" id="{26EB9C6D-D668-1D40-8A9C-CD0911971AC4}"/>
                      </a:ext>
                    </a:extLst>
                  </p:cNvPr>
                  <p:cNvSpPr/>
                  <p:nvPr/>
                </p:nvSpPr>
                <p:spPr>
                  <a:xfrm>
                    <a:off x="4452079" y="959370"/>
                    <a:ext cx="2968052" cy="3402768"/>
                  </a:xfrm>
                  <a:prstGeom prst="frame">
                    <a:avLst>
                      <a:gd name="adj1" fmla="val 884"/>
                    </a:avLst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R" altLang="en-US" sz="1600">
                      <a:solidFill>
                        <a:schemeClr val="tx1"/>
                      </a:solidFill>
                      <a:latin typeface="Nanum Gothic" panose="020D0604000000000000" pitchFamily="34" charset="-127"/>
                      <a:ea typeface="Nanum Gothic" panose="020D0604000000000000" pitchFamily="34" charset="-127"/>
                    </a:endParaRPr>
                  </a:p>
                </p:txBody>
              </p:sp>
              <p:sp>
                <p:nvSpPr>
                  <p:cNvPr id="38" name="모서리가 둥근 직사각형 37">
                    <a:extLst>
                      <a:ext uri="{FF2B5EF4-FFF2-40B4-BE49-F238E27FC236}">
                        <a16:creationId xmlns:a16="http://schemas.microsoft.com/office/drawing/2014/main" id="{F05F27D1-9EB7-F04D-A889-2FBD58AA8672}"/>
                      </a:ext>
                    </a:extLst>
                  </p:cNvPr>
                  <p:cNvSpPr/>
                  <p:nvPr/>
                </p:nvSpPr>
                <p:spPr>
                  <a:xfrm>
                    <a:off x="4678146" y="3112415"/>
                    <a:ext cx="1716105" cy="479665"/>
                  </a:xfrm>
                  <a:prstGeom prst="round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kumimoji="1" lang="en-US" altLang="ko-KR" sz="1600" dirty="0">
                        <a:solidFill>
                          <a:schemeClr val="accent1"/>
                        </a:solidFill>
                        <a:latin typeface="Nanum Gothic" panose="020D0604000000000000" pitchFamily="34" charset="-127"/>
                        <a:ea typeface="Nanum Gothic" panose="020D0604000000000000" pitchFamily="34" charset="-127"/>
                      </a:rPr>
                      <a:t>DB</a:t>
                    </a:r>
                    <a:endParaRPr kumimoji="1" lang="ko-KR" altLang="en-US" sz="1600" dirty="0">
                      <a:solidFill>
                        <a:schemeClr val="accent1"/>
                      </a:solidFill>
                      <a:latin typeface="Nanum Gothic" panose="020D0604000000000000" pitchFamily="34" charset="-127"/>
                      <a:ea typeface="Nanum Gothic" panose="020D0604000000000000" pitchFamily="34" charset="-127"/>
                    </a:endParaRPr>
                  </a:p>
                </p:txBody>
              </p:sp>
              <p:sp>
                <p:nvSpPr>
                  <p:cNvPr id="39" name="모서리가 둥근 직사각형 38">
                    <a:extLst>
                      <a:ext uri="{FF2B5EF4-FFF2-40B4-BE49-F238E27FC236}">
                        <a16:creationId xmlns:a16="http://schemas.microsoft.com/office/drawing/2014/main" id="{85A8C092-2011-1D45-8E43-AC6A6651C884}"/>
                      </a:ext>
                    </a:extLst>
                  </p:cNvPr>
                  <p:cNvSpPr/>
                  <p:nvPr/>
                </p:nvSpPr>
                <p:spPr>
                  <a:xfrm>
                    <a:off x="4678146" y="3782950"/>
                    <a:ext cx="1716105" cy="447839"/>
                  </a:xfrm>
                  <a:prstGeom prst="round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kumimoji="1" lang="ko-KR" altLang="en-US" sz="1600" dirty="0">
                        <a:solidFill>
                          <a:schemeClr val="accent1"/>
                        </a:solidFill>
                        <a:latin typeface="Nanum Gothic" panose="020D0604000000000000" pitchFamily="34" charset="-127"/>
                        <a:ea typeface="Nanum Gothic" panose="020D0604000000000000" pitchFamily="34" charset="-127"/>
                      </a:rPr>
                      <a:t>웹 </a:t>
                    </a:r>
                    <a:r>
                      <a:rPr kumimoji="1" lang="ko-KR" altLang="en-US" sz="1600" dirty="0" err="1">
                        <a:solidFill>
                          <a:schemeClr val="accent1"/>
                        </a:solidFill>
                        <a:latin typeface="Nanum Gothic" panose="020D0604000000000000" pitchFamily="34" charset="-127"/>
                        <a:ea typeface="Nanum Gothic" panose="020D0604000000000000" pitchFamily="34" charset="-127"/>
                      </a:rPr>
                      <a:t>크롤링</a:t>
                    </a:r>
                    <a:endParaRPr kumimoji="1" lang="ko-KR" altLang="en-US" sz="1600" dirty="0">
                      <a:solidFill>
                        <a:schemeClr val="accent1"/>
                      </a:solidFill>
                      <a:latin typeface="Nanum Gothic" panose="020D0604000000000000" pitchFamily="34" charset="-127"/>
                      <a:ea typeface="Nanum Gothic" panose="020D0604000000000000" pitchFamily="34" charset="-127"/>
                    </a:endParaRPr>
                  </a:p>
                </p:txBody>
              </p:sp>
              <p:sp>
                <p:nvSpPr>
                  <p:cNvPr id="40" name="모서리가 둥근 직사각형 39">
                    <a:extLst>
                      <a:ext uri="{FF2B5EF4-FFF2-40B4-BE49-F238E27FC236}">
                        <a16:creationId xmlns:a16="http://schemas.microsoft.com/office/drawing/2014/main" id="{54416D00-B113-5D4A-8417-EF65CBA6E1B2}"/>
                      </a:ext>
                    </a:extLst>
                  </p:cNvPr>
                  <p:cNvSpPr/>
                  <p:nvPr/>
                </p:nvSpPr>
                <p:spPr>
                  <a:xfrm>
                    <a:off x="4678146" y="2452859"/>
                    <a:ext cx="1717171" cy="479665"/>
                  </a:xfrm>
                  <a:prstGeom prst="round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kumimoji="1" lang="ko-KR" altLang="en-US" sz="1600" dirty="0">
                        <a:solidFill>
                          <a:schemeClr val="accent1"/>
                        </a:solidFill>
                        <a:latin typeface="Nanum Gothic" panose="020D0604000000000000" pitchFamily="34" charset="-127"/>
                        <a:ea typeface="Nanum Gothic" panose="020D0604000000000000" pitchFamily="34" charset="-127"/>
                      </a:rPr>
                      <a:t>유전알고리즘</a:t>
                    </a:r>
                  </a:p>
                </p:txBody>
              </p:sp>
              <p:sp>
                <p:nvSpPr>
                  <p:cNvPr id="41" name="모서리가 둥근 직사각형 40">
                    <a:extLst>
                      <a:ext uri="{FF2B5EF4-FFF2-40B4-BE49-F238E27FC236}">
                        <a16:creationId xmlns:a16="http://schemas.microsoft.com/office/drawing/2014/main" id="{F5CC6A9C-E16C-FB4D-A5E7-807E2496C87E}"/>
                      </a:ext>
                    </a:extLst>
                  </p:cNvPr>
                  <p:cNvSpPr/>
                  <p:nvPr/>
                </p:nvSpPr>
                <p:spPr>
                  <a:xfrm>
                    <a:off x="4678146" y="1793302"/>
                    <a:ext cx="1717171" cy="479666"/>
                  </a:xfrm>
                  <a:prstGeom prst="round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kumimoji="1" lang="ko-KR" altLang="en-US" sz="1600" dirty="0">
                        <a:solidFill>
                          <a:schemeClr val="accent1"/>
                        </a:solidFill>
                        <a:latin typeface="Nanum Gothic" panose="020D0604000000000000" pitchFamily="34" charset="-127"/>
                        <a:ea typeface="Nanum Gothic" panose="020D0604000000000000" pitchFamily="34" charset="-127"/>
                      </a:rPr>
                      <a:t>인증 컨트롤러</a:t>
                    </a:r>
                  </a:p>
                </p:txBody>
              </p:sp>
              <p:sp>
                <p:nvSpPr>
                  <p:cNvPr id="42" name="모서리가 둥근 직사각형 41">
                    <a:extLst>
                      <a:ext uri="{FF2B5EF4-FFF2-40B4-BE49-F238E27FC236}">
                        <a16:creationId xmlns:a16="http://schemas.microsoft.com/office/drawing/2014/main" id="{4BA852A7-9DF5-1E44-B046-EF273001CAE1}"/>
                      </a:ext>
                    </a:extLst>
                  </p:cNvPr>
                  <p:cNvSpPr/>
                  <p:nvPr/>
                </p:nvSpPr>
                <p:spPr>
                  <a:xfrm>
                    <a:off x="4678146" y="1144510"/>
                    <a:ext cx="2515918" cy="463652"/>
                  </a:xfrm>
                  <a:prstGeom prst="roundRect">
                    <a:avLst/>
                  </a:prstGeom>
                  <a:solidFill>
                    <a:schemeClr val="accent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kumimoji="1" lang="ko-KR" altLang="en-US" sz="1600" dirty="0">
                        <a:solidFill>
                          <a:schemeClr val="bg1"/>
                        </a:solidFill>
                        <a:latin typeface="Nanum Gothic" panose="020D0604000000000000" pitchFamily="34" charset="-127"/>
                        <a:ea typeface="Nanum Gothic" panose="020D0604000000000000" pitchFamily="34" charset="-127"/>
                      </a:rPr>
                      <a:t>시간표 조합 서버</a:t>
                    </a:r>
                  </a:p>
                </p:txBody>
              </p:sp>
            </p:grpSp>
            <p:cxnSp>
              <p:nvCxnSpPr>
                <p:cNvPr id="11" name="꺾인 연결선[E] 10">
                  <a:extLst>
                    <a:ext uri="{FF2B5EF4-FFF2-40B4-BE49-F238E27FC236}">
                      <a16:creationId xmlns:a16="http://schemas.microsoft.com/office/drawing/2014/main" id="{825F772D-16A7-1B42-B314-4843A6150FB8}"/>
                    </a:ext>
                  </a:extLst>
                </p:cNvPr>
                <p:cNvCxnSpPr>
                  <a:cxnSpLocks/>
                  <a:stCxn id="32" idx="3"/>
                  <a:endCxn id="41" idx="1"/>
                </p:cNvCxnSpPr>
                <p:nvPr/>
              </p:nvCxnSpPr>
              <p:spPr>
                <a:xfrm flipV="1">
                  <a:off x="3743658" y="1881522"/>
                  <a:ext cx="963218" cy="286675"/>
                </a:xfrm>
                <a:prstGeom prst="bentConnector3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꺾인 연결선[E] 11">
                  <a:extLst>
                    <a:ext uri="{FF2B5EF4-FFF2-40B4-BE49-F238E27FC236}">
                      <a16:creationId xmlns:a16="http://schemas.microsoft.com/office/drawing/2014/main" id="{7CDFDCDA-524B-124F-9D58-BA32717FB84D}"/>
                    </a:ext>
                  </a:extLst>
                </p:cNvPr>
                <p:cNvCxnSpPr>
                  <a:cxnSpLocks/>
                  <a:stCxn id="42" idx="1"/>
                  <a:endCxn id="36" idx="3"/>
                </p:cNvCxnSpPr>
                <p:nvPr/>
              </p:nvCxnSpPr>
              <p:spPr>
                <a:xfrm rot="10800000" flipV="1">
                  <a:off x="3743660" y="1224722"/>
                  <a:ext cx="963217" cy="2507459"/>
                </a:xfrm>
                <a:prstGeom prst="bentConnector3">
                  <a:avLst>
                    <a:gd name="adj1" fmla="val 82985"/>
                  </a:avLst>
                </a:prstGeom>
                <a:ln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꺾인 연결선[E] 12">
                  <a:extLst>
                    <a:ext uri="{FF2B5EF4-FFF2-40B4-BE49-F238E27FC236}">
                      <a16:creationId xmlns:a16="http://schemas.microsoft.com/office/drawing/2014/main" id="{63F9834B-2836-0E42-9CF6-96CC56692AEE}"/>
                    </a:ext>
                  </a:extLst>
                </p:cNvPr>
                <p:cNvCxnSpPr>
                  <a:cxnSpLocks/>
                  <a:stCxn id="39" idx="0"/>
                  <a:endCxn id="38" idx="1"/>
                </p:cNvCxnSpPr>
                <p:nvPr/>
              </p:nvCxnSpPr>
              <p:spPr>
                <a:xfrm rot="16200000" flipV="1">
                  <a:off x="4920552" y="2986959"/>
                  <a:ext cx="430702" cy="858053"/>
                </a:xfrm>
                <a:prstGeom prst="bentConnector4">
                  <a:avLst>
                    <a:gd name="adj1" fmla="val 22158"/>
                    <a:gd name="adj2" fmla="val 152832"/>
                  </a:avLst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꺾인 연결선[E] 13">
                  <a:extLst>
                    <a:ext uri="{FF2B5EF4-FFF2-40B4-BE49-F238E27FC236}">
                      <a16:creationId xmlns:a16="http://schemas.microsoft.com/office/drawing/2014/main" id="{80C84CB8-B10F-8C4B-AC03-D08DB7B3DE08}"/>
                    </a:ext>
                  </a:extLst>
                </p:cNvPr>
                <p:cNvCxnSpPr>
                  <a:cxnSpLocks/>
                  <a:stCxn id="38" idx="0"/>
                  <a:endCxn id="40" idx="1"/>
                </p:cNvCxnSpPr>
                <p:nvPr/>
              </p:nvCxnSpPr>
              <p:spPr>
                <a:xfrm rot="16200000" flipV="1">
                  <a:off x="4926042" y="2321914"/>
                  <a:ext cx="419723" cy="858053"/>
                </a:xfrm>
                <a:prstGeom prst="bentConnector4">
                  <a:avLst>
                    <a:gd name="adj1" fmla="val 21430"/>
                    <a:gd name="adj2" fmla="val 151929"/>
                  </a:avLst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꺾인 연결선[E] 15">
                  <a:extLst>
                    <a:ext uri="{FF2B5EF4-FFF2-40B4-BE49-F238E27FC236}">
                      <a16:creationId xmlns:a16="http://schemas.microsoft.com/office/drawing/2014/main" id="{AF7E5CFC-94FC-754F-A361-319D4C6F68E0}"/>
                    </a:ext>
                  </a:extLst>
                </p:cNvPr>
                <p:cNvCxnSpPr>
                  <a:cxnSpLocks/>
                  <a:stCxn id="46" idx="1"/>
                  <a:endCxn id="39" idx="3"/>
                </p:cNvCxnSpPr>
                <p:nvPr/>
              </p:nvCxnSpPr>
              <p:spPr>
                <a:xfrm rot="10800000" flipV="1">
                  <a:off x="6422981" y="3288467"/>
                  <a:ext cx="1591506" cy="566790"/>
                </a:xfrm>
                <a:prstGeom prst="bentConnector3">
                  <a:avLst>
                    <a:gd name="adj1" fmla="val 50000"/>
                  </a:avLst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7" name="그룹 16">
                  <a:extLst>
                    <a:ext uri="{FF2B5EF4-FFF2-40B4-BE49-F238E27FC236}">
                      <a16:creationId xmlns:a16="http://schemas.microsoft.com/office/drawing/2014/main" id="{1E9BFA4C-F1C8-BE46-AF7A-DA05AF22C729}"/>
                    </a:ext>
                  </a:extLst>
                </p:cNvPr>
                <p:cNvGrpSpPr/>
                <p:nvPr/>
              </p:nvGrpSpPr>
              <p:grpSpPr>
                <a:xfrm>
                  <a:off x="1678898" y="1286932"/>
                  <a:ext cx="5769963" cy="5316791"/>
                  <a:chOff x="1678898" y="1286932"/>
                  <a:chExt cx="5769963" cy="5316791"/>
                </a:xfrm>
              </p:grpSpPr>
              <p:grpSp>
                <p:nvGrpSpPr>
                  <p:cNvPr id="18" name="그룹 17">
                    <a:extLst>
                      <a:ext uri="{FF2B5EF4-FFF2-40B4-BE49-F238E27FC236}">
                        <a16:creationId xmlns:a16="http://schemas.microsoft.com/office/drawing/2014/main" id="{BF3FF8A4-4C1C-B64E-8A59-5FBF70A7867E}"/>
                      </a:ext>
                    </a:extLst>
                  </p:cNvPr>
                  <p:cNvGrpSpPr/>
                  <p:nvPr/>
                </p:nvGrpSpPr>
                <p:grpSpPr>
                  <a:xfrm>
                    <a:off x="1678898" y="1286932"/>
                    <a:ext cx="2413417" cy="2685461"/>
                    <a:chOff x="1678898" y="1286932"/>
                    <a:chExt cx="2413417" cy="2685461"/>
                  </a:xfrm>
                </p:grpSpPr>
                <p:sp>
                  <p:nvSpPr>
                    <p:cNvPr id="31" name="액자 30">
                      <a:extLst>
                        <a:ext uri="{FF2B5EF4-FFF2-40B4-BE49-F238E27FC236}">
                          <a16:creationId xmlns:a16="http://schemas.microsoft.com/office/drawing/2014/main" id="{3F77B60A-E3F3-BA41-ABF5-72FDF3B0192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78898" y="1286932"/>
                      <a:ext cx="2413417" cy="2685461"/>
                    </a:xfrm>
                    <a:prstGeom prst="frame">
                      <a:avLst>
                        <a:gd name="adj1" fmla="val 1320"/>
                      </a:avLst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R" altLang="en-US" sz="1600">
                        <a:solidFill>
                          <a:schemeClr val="tx1"/>
                        </a:solidFill>
                        <a:latin typeface="Nanum Gothic" panose="020D0604000000000000" pitchFamily="34" charset="-127"/>
                        <a:ea typeface="Nanum Gothic" panose="020D0604000000000000" pitchFamily="34" charset="-127"/>
                      </a:endParaRPr>
                    </a:p>
                  </p:txBody>
                </p:sp>
                <p:sp>
                  <p:nvSpPr>
                    <p:cNvPr id="32" name="모서리가 둥근 직사각형 31">
                      <a:extLst>
                        <a:ext uri="{FF2B5EF4-FFF2-40B4-BE49-F238E27FC236}">
                          <a16:creationId xmlns:a16="http://schemas.microsoft.com/office/drawing/2014/main" id="{18350BB1-CB69-5243-AD2B-9CC288C8AB0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027553" y="2012971"/>
                      <a:ext cx="1716105" cy="310451"/>
                    </a:xfrm>
                    <a:prstGeom prst="roundRect">
                      <a:avLst/>
                    </a:prstGeom>
                    <a:solidFill>
                      <a:schemeClr val="bg1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kumimoji="1" lang="ko-KR" altLang="en-US" sz="1600" dirty="0">
                          <a:solidFill>
                            <a:schemeClr val="accent1"/>
                          </a:solidFill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인증</a:t>
                      </a:r>
                    </a:p>
                  </p:txBody>
                </p:sp>
                <p:sp>
                  <p:nvSpPr>
                    <p:cNvPr id="33" name="모서리가 둥근 직사각형 32">
                      <a:extLst>
                        <a:ext uri="{FF2B5EF4-FFF2-40B4-BE49-F238E27FC236}">
                          <a16:creationId xmlns:a16="http://schemas.microsoft.com/office/drawing/2014/main" id="{9B8A9548-75AD-CD47-9373-E38CD24C10E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027553" y="1490863"/>
                      <a:ext cx="1716105" cy="314622"/>
                    </a:xfrm>
                    <a:prstGeom prst="roundRect">
                      <a:avLst/>
                    </a:prstGeom>
                    <a:solidFill>
                      <a:schemeClr val="accent1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kumimoji="1" lang="ko-KR" altLang="en-US" sz="1600" dirty="0">
                          <a:solidFill>
                            <a:schemeClr val="bg1"/>
                          </a:solidFill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사용자</a:t>
                      </a:r>
                    </a:p>
                  </p:txBody>
                </p:sp>
                <p:sp>
                  <p:nvSpPr>
                    <p:cNvPr id="34" name="모서리가 둥근 직사각형 33">
                      <a:extLst>
                        <a:ext uri="{FF2B5EF4-FFF2-40B4-BE49-F238E27FC236}">
                          <a16:creationId xmlns:a16="http://schemas.microsoft.com/office/drawing/2014/main" id="{5691111A-481E-6F45-B971-BF3275B04A4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027553" y="2531937"/>
                      <a:ext cx="1716105" cy="310451"/>
                    </a:xfrm>
                    <a:prstGeom prst="roundRect">
                      <a:avLst/>
                    </a:prstGeom>
                    <a:solidFill>
                      <a:schemeClr val="bg1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kumimoji="1" lang="ko-KR" altLang="en-US" sz="1200" dirty="0">
                          <a:solidFill>
                            <a:schemeClr val="accent1"/>
                          </a:solidFill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학생</a:t>
                      </a:r>
                      <a:r>
                        <a:rPr kumimoji="1" lang="en-US" altLang="ko-KR" sz="1200" dirty="0">
                          <a:solidFill>
                            <a:schemeClr val="accent1"/>
                          </a:solidFill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 </a:t>
                      </a:r>
                      <a:r>
                        <a:rPr kumimoji="1" lang="ko-KR" altLang="en-US" sz="1200" dirty="0">
                          <a:solidFill>
                            <a:schemeClr val="accent1"/>
                          </a:solidFill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정보 설정</a:t>
                      </a:r>
                    </a:p>
                  </p:txBody>
                </p:sp>
                <p:sp>
                  <p:nvSpPr>
                    <p:cNvPr id="35" name="모서리가 둥근 직사각형 34">
                      <a:extLst>
                        <a:ext uri="{FF2B5EF4-FFF2-40B4-BE49-F238E27FC236}">
                          <a16:creationId xmlns:a16="http://schemas.microsoft.com/office/drawing/2014/main" id="{CF769972-54A1-C34E-A64F-3D8DAD192A0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027552" y="3056047"/>
                      <a:ext cx="1716106" cy="310451"/>
                    </a:xfrm>
                    <a:prstGeom prst="roundRect">
                      <a:avLst/>
                    </a:prstGeom>
                    <a:solidFill>
                      <a:schemeClr val="bg1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kumimoji="1" lang="ko-KR" altLang="en-US" sz="1200" dirty="0">
                          <a:solidFill>
                            <a:schemeClr val="accent1"/>
                          </a:solidFill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조합</a:t>
                      </a:r>
                      <a:r>
                        <a:rPr kumimoji="1" lang="en-US" altLang="ko-KR" sz="1200" dirty="0">
                          <a:solidFill>
                            <a:schemeClr val="accent1"/>
                          </a:solidFill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 </a:t>
                      </a:r>
                      <a:r>
                        <a:rPr kumimoji="1" lang="ko-KR" altLang="en-US" sz="1200" dirty="0">
                          <a:solidFill>
                            <a:schemeClr val="accent1"/>
                          </a:solidFill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변수 설정</a:t>
                      </a:r>
                    </a:p>
                  </p:txBody>
                </p:sp>
                <p:sp>
                  <p:nvSpPr>
                    <p:cNvPr id="36" name="모서리가 둥근 직사각형 35">
                      <a:extLst>
                        <a:ext uri="{FF2B5EF4-FFF2-40B4-BE49-F238E27FC236}">
                          <a16:creationId xmlns:a16="http://schemas.microsoft.com/office/drawing/2014/main" id="{7BF10315-E916-6C47-A3BC-C8DB43FAE49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027552" y="3573984"/>
                      <a:ext cx="1716107" cy="316396"/>
                    </a:xfrm>
                    <a:prstGeom prst="roundRect">
                      <a:avLst/>
                    </a:prstGeom>
                    <a:solidFill>
                      <a:schemeClr val="bg1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kumimoji="1" lang="ko-KR" altLang="en-US" sz="1200" dirty="0">
                          <a:solidFill>
                            <a:schemeClr val="accent1"/>
                          </a:solidFill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시간표 조합</a:t>
                      </a:r>
                      <a:r>
                        <a:rPr kumimoji="1" lang="en-US" altLang="ko-KR" sz="1200" dirty="0">
                          <a:solidFill>
                            <a:schemeClr val="accent1"/>
                          </a:solidFill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 </a:t>
                      </a:r>
                      <a:endParaRPr kumimoji="1" lang="ko-KR" altLang="en-US" sz="1200" dirty="0">
                        <a:solidFill>
                          <a:schemeClr val="accent1"/>
                        </a:solidFill>
                        <a:latin typeface="Nanum Gothic" panose="020D0604000000000000" pitchFamily="34" charset="-127"/>
                        <a:ea typeface="Nanum Gothic" panose="020D0604000000000000" pitchFamily="34" charset="-127"/>
                      </a:endParaRPr>
                    </a:p>
                  </p:txBody>
                </p:sp>
              </p:grpSp>
              <p:cxnSp>
                <p:nvCxnSpPr>
                  <p:cNvPr id="19" name="꺾인 연결선[E] 18">
                    <a:extLst>
                      <a:ext uri="{FF2B5EF4-FFF2-40B4-BE49-F238E27FC236}">
                        <a16:creationId xmlns:a16="http://schemas.microsoft.com/office/drawing/2014/main" id="{BAC6DA77-5D2C-B34B-92B2-242E589773B5}"/>
                      </a:ext>
                    </a:extLst>
                  </p:cNvPr>
                  <p:cNvCxnSpPr>
                    <a:cxnSpLocks/>
                    <a:stCxn id="34" idx="1"/>
                    <a:endCxn id="35" idx="0"/>
                  </p:cNvCxnSpPr>
                  <p:nvPr/>
                </p:nvCxnSpPr>
                <p:spPr>
                  <a:xfrm rot="10800000" flipH="1" flipV="1">
                    <a:off x="2027553" y="2687163"/>
                    <a:ext cx="858052" cy="368884"/>
                  </a:xfrm>
                  <a:prstGeom prst="bentConnector4">
                    <a:avLst>
                      <a:gd name="adj1" fmla="val -26642"/>
                      <a:gd name="adj2" fmla="val 71040"/>
                    </a:avLst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" name="꺾인 연결선[E] 19">
                    <a:extLst>
                      <a:ext uri="{FF2B5EF4-FFF2-40B4-BE49-F238E27FC236}">
                        <a16:creationId xmlns:a16="http://schemas.microsoft.com/office/drawing/2014/main" id="{A4BC94C7-E3E6-0A4D-B4FD-94EE485DDD5F}"/>
                      </a:ext>
                    </a:extLst>
                  </p:cNvPr>
                  <p:cNvCxnSpPr>
                    <a:cxnSpLocks/>
                    <a:stCxn id="35" idx="1"/>
                    <a:endCxn id="36" idx="0"/>
                  </p:cNvCxnSpPr>
                  <p:nvPr/>
                </p:nvCxnSpPr>
                <p:spPr>
                  <a:xfrm rot="10800000" flipH="1" flipV="1">
                    <a:off x="2027552" y="3211272"/>
                    <a:ext cx="858054" cy="362711"/>
                  </a:xfrm>
                  <a:prstGeom prst="bentConnector4">
                    <a:avLst>
                      <a:gd name="adj1" fmla="val -26642"/>
                      <a:gd name="adj2" fmla="val 71398"/>
                    </a:avLst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21" name="그룹 20">
                    <a:extLst>
                      <a:ext uri="{FF2B5EF4-FFF2-40B4-BE49-F238E27FC236}">
                        <a16:creationId xmlns:a16="http://schemas.microsoft.com/office/drawing/2014/main" id="{B3E5EB96-5210-5747-BD53-A01D1C644155}"/>
                      </a:ext>
                    </a:extLst>
                  </p:cNvPr>
                  <p:cNvGrpSpPr/>
                  <p:nvPr/>
                </p:nvGrpSpPr>
                <p:grpSpPr>
                  <a:xfrm>
                    <a:off x="2885605" y="3890380"/>
                    <a:ext cx="4563256" cy="2713343"/>
                    <a:chOff x="2885605" y="3890380"/>
                    <a:chExt cx="4563256" cy="2713343"/>
                  </a:xfrm>
                </p:grpSpPr>
                <p:cxnSp>
                  <p:nvCxnSpPr>
                    <p:cNvPr id="22" name="꺾인 연결선[E] 21">
                      <a:extLst>
                        <a:ext uri="{FF2B5EF4-FFF2-40B4-BE49-F238E27FC236}">
                          <a16:creationId xmlns:a16="http://schemas.microsoft.com/office/drawing/2014/main" id="{61FBE933-28A3-E748-9F31-BEDF3D4C4288}"/>
                        </a:ext>
                      </a:extLst>
                    </p:cNvPr>
                    <p:cNvCxnSpPr>
                      <a:cxnSpLocks/>
                      <a:stCxn id="28" idx="3"/>
                      <a:endCxn id="30" idx="3"/>
                    </p:cNvCxnSpPr>
                    <p:nvPr/>
                  </p:nvCxnSpPr>
                  <p:spPr>
                    <a:xfrm>
                      <a:off x="7270230" y="5064372"/>
                      <a:ext cx="12700" cy="1198481"/>
                    </a:xfrm>
                    <a:prstGeom prst="bentConnector3">
                      <a:avLst>
                        <a:gd name="adj1" fmla="val 2532197"/>
                      </a:avLst>
                    </a:prstGeom>
                    <a:ln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23" name="그룹 22">
                      <a:extLst>
                        <a:ext uri="{FF2B5EF4-FFF2-40B4-BE49-F238E27FC236}">
                          <a16:creationId xmlns:a16="http://schemas.microsoft.com/office/drawing/2014/main" id="{68FB2C21-CC0D-D044-A217-56D019BAB55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480809" y="4664110"/>
                      <a:ext cx="2968052" cy="1939613"/>
                      <a:chOff x="4480809" y="4664110"/>
                      <a:chExt cx="2968052" cy="1939613"/>
                    </a:xfrm>
                  </p:grpSpPr>
                  <p:sp>
                    <p:nvSpPr>
                      <p:cNvPr id="27" name="액자 26">
                        <a:extLst>
                          <a:ext uri="{FF2B5EF4-FFF2-40B4-BE49-F238E27FC236}">
                            <a16:creationId xmlns:a16="http://schemas.microsoft.com/office/drawing/2014/main" id="{BEAB8D20-9754-6F4E-B1C0-172C06CB004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480809" y="4664110"/>
                        <a:ext cx="2968052" cy="1939613"/>
                      </a:xfrm>
                      <a:prstGeom prst="frame">
                        <a:avLst>
                          <a:gd name="adj1" fmla="val 1680"/>
                        </a:avLst>
                      </a:prstGeom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ko-KR" altLang="en-US" sz="1600">
                          <a:solidFill>
                            <a:schemeClr val="tx1"/>
                          </a:solidFill>
                          <a:latin typeface="Nanum Gothic" panose="020D0604000000000000" pitchFamily="34" charset="-127"/>
                          <a:ea typeface="Nanum Gothic" panose="020D0604000000000000" pitchFamily="34" charset="-127"/>
                        </a:endParaRPr>
                      </a:p>
                    </p:txBody>
                  </p:sp>
                  <p:sp>
                    <p:nvSpPr>
                      <p:cNvPr id="28" name="모서리가 둥근 직사각형 27">
                        <a:extLst>
                          <a:ext uri="{FF2B5EF4-FFF2-40B4-BE49-F238E27FC236}">
                            <a16:creationId xmlns:a16="http://schemas.microsoft.com/office/drawing/2014/main" id="{5F0A6347-FC6F-5041-92F8-E1F32F74769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706876" y="4842890"/>
                        <a:ext cx="2563354" cy="442964"/>
                      </a:xfrm>
                      <a:prstGeom prst="roundRect">
                        <a:avLst/>
                      </a:prstGeom>
                      <a:solidFill>
                        <a:schemeClr val="accent1"/>
                      </a:solidFill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kumimoji="1" lang="ko-KR" altLang="en-US" sz="1600" dirty="0">
                            <a:solidFill>
                              <a:schemeClr val="bg1"/>
                            </a:solidFill>
                            <a:latin typeface="Nanum Gothic" panose="020D0604000000000000" pitchFamily="34" charset="-127"/>
                            <a:ea typeface="Nanum Gothic" panose="020D0604000000000000" pitchFamily="34" charset="-127"/>
                          </a:rPr>
                          <a:t>카카오 </a:t>
                        </a:r>
                        <a:r>
                          <a:rPr kumimoji="1" lang="ko-KR" altLang="en-US" sz="1600" dirty="0" err="1">
                            <a:solidFill>
                              <a:schemeClr val="bg1"/>
                            </a:solidFill>
                            <a:latin typeface="Nanum Gothic" panose="020D0604000000000000" pitchFamily="34" charset="-127"/>
                            <a:ea typeface="Nanum Gothic" panose="020D0604000000000000" pitchFamily="34" charset="-127"/>
                          </a:rPr>
                          <a:t>챗봇</a:t>
                        </a:r>
                        <a:endParaRPr kumimoji="1" lang="ko-KR" altLang="en-US" sz="1600" dirty="0">
                          <a:solidFill>
                            <a:schemeClr val="bg1"/>
                          </a:solidFill>
                          <a:latin typeface="Nanum Gothic" panose="020D0604000000000000" pitchFamily="34" charset="-127"/>
                          <a:ea typeface="Nanum Gothic" panose="020D0604000000000000" pitchFamily="34" charset="-127"/>
                        </a:endParaRPr>
                      </a:p>
                    </p:txBody>
                  </p:sp>
                  <p:sp>
                    <p:nvSpPr>
                      <p:cNvPr id="29" name="모서리가 둥근 직사각형 28">
                        <a:extLst>
                          <a:ext uri="{FF2B5EF4-FFF2-40B4-BE49-F238E27FC236}">
                            <a16:creationId xmlns:a16="http://schemas.microsoft.com/office/drawing/2014/main" id="{831AD746-4458-4C48-833B-77D7FF0A0B2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706876" y="5463255"/>
                        <a:ext cx="2563354" cy="442964"/>
                      </a:xfrm>
                      <a:prstGeom prst="roundRect">
                        <a:avLst/>
                      </a:prstGeom>
                      <a:solidFill>
                        <a:schemeClr val="bg1"/>
                      </a:solidFill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kumimoji="1" lang="ko-KR" altLang="en-US" sz="1600" dirty="0">
                            <a:solidFill>
                              <a:schemeClr val="accent1"/>
                            </a:solidFill>
                            <a:latin typeface="Nanum Gothic" panose="020D0604000000000000" pitchFamily="34" charset="-127"/>
                            <a:ea typeface="Nanum Gothic" panose="020D0604000000000000" pitchFamily="34" charset="-127"/>
                          </a:rPr>
                          <a:t>처리</a:t>
                        </a:r>
                        <a:r>
                          <a:rPr kumimoji="1" lang="en-US" altLang="ko-KR" sz="1600" dirty="0">
                            <a:solidFill>
                              <a:schemeClr val="accent1"/>
                            </a:solidFill>
                            <a:latin typeface="Nanum Gothic" panose="020D0604000000000000" pitchFamily="34" charset="-127"/>
                            <a:ea typeface="Nanum Gothic" panose="020D0604000000000000" pitchFamily="34" charset="-127"/>
                          </a:rPr>
                          <a:t> </a:t>
                        </a:r>
                        <a:r>
                          <a:rPr kumimoji="1" lang="ko-KR" altLang="en-US" sz="1600" dirty="0">
                            <a:solidFill>
                              <a:schemeClr val="accent1"/>
                            </a:solidFill>
                            <a:latin typeface="Nanum Gothic" panose="020D0604000000000000" pitchFamily="34" charset="-127"/>
                            <a:ea typeface="Nanum Gothic" panose="020D0604000000000000" pitchFamily="34" charset="-127"/>
                          </a:rPr>
                          <a:t>함수</a:t>
                        </a:r>
                      </a:p>
                    </p:txBody>
                  </p:sp>
                  <p:sp>
                    <p:nvSpPr>
                      <p:cNvPr id="30" name="모서리가 둥근 직사각형 29">
                        <a:extLst>
                          <a:ext uri="{FF2B5EF4-FFF2-40B4-BE49-F238E27FC236}">
                            <a16:creationId xmlns:a16="http://schemas.microsoft.com/office/drawing/2014/main" id="{D0837F8E-A572-A540-A312-444FB61BDAD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706876" y="6096134"/>
                        <a:ext cx="2563354" cy="333438"/>
                      </a:xfrm>
                      <a:prstGeom prst="roundRect">
                        <a:avLst/>
                      </a:prstGeom>
                      <a:solidFill>
                        <a:schemeClr val="bg1"/>
                      </a:solidFill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kumimoji="1" lang="en-US" altLang="ko-KR" sz="1600" dirty="0">
                            <a:solidFill>
                              <a:schemeClr val="accent1"/>
                            </a:solidFill>
                            <a:latin typeface="Nanum Gothic" panose="020D0604000000000000" pitchFamily="34" charset="-127"/>
                            <a:ea typeface="Nanum Gothic" panose="020D0604000000000000" pitchFamily="34" charset="-127"/>
                          </a:rPr>
                          <a:t>DB</a:t>
                        </a:r>
                        <a:endParaRPr kumimoji="1" lang="ko-KR" altLang="en-US" sz="1600" dirty="0">
                          <a:solidFill>
                            <a:schemeClr val="accent1"/>
                          </a:solidFill>
                          <a:latin typeface="Nanum Gothic" panose="020D0604000000000000" pitchFamily="34" charset="-127"/>
                          <a:ea typeface="Nanum Gothic" panose="020D0604000000000000" pitchFamily="34" charset="-127"/>
                        </a:endParaRPr>
                      </a:p>
                    </p:txBody>
                  </p:sp>
                </p:grpSp>
                <p:cxnSp>
                  <p:nvCxnSpPr>
                    <p:cNvPr id="24" name="꺾인 연결선[E] 23">
                      <a:extLst>
                        <a:ext uri="{FF2B5EF4-FFF2-40B4-BE49-F238E27FC236}">
                          <a16:creationId xmlns:a16="http://schemas.microsoft.com/office/drawing/2014/main" id="{2D6F91EA-A0CA-4A49-8D74-BCCE2F33E494}"/>
                        </a:ext>
                      </a:extLst>
                    </p:cNvPr>
                    <p:cNvCxnSpPr>
                      <a:cxnSpLocks/>
                      <a:stCxn id="30" idx="1"/>
                      <a:endCxn id="29" idx="1"/>
                    </p:cNvCxnSpPr>
                    <p:nvPr/>
                  </p:nvCxnSpPr>
                  <p:spPr>
                    <a:xfrm rot="10800000">
                      <a:off x="4706876" y="5684737"/>
                      <a:ext cx="12700" cy="578116"/>
                    </a:xfrm>
                    <a:prstGeom prst="bentConnector3">
                      <a:avLst>
                        <a:gd name="adj1" fmla="val 3447457"/>
                      </a:avLst>
                    </a:prstGeom>
                    <a:ln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5" name="꺾인 연결선[E] 24">
                      <a:extLst>
                        <a:ext uri="{FF2B5EF4-FFF2-40B4-BE49-F238E27FC236}">
                          <a16:creationId xmlns:a16="http://schemas.microsoft.com/office/drawing/2014/main" id="{8E1E6C73-CB26-344B-B728-34487BC6EB8C}"/>
                        </a:ext>
                      </a:extLst>
                    </p:cNvPr>
                    <p:cNvCxnSpPr>
                      <a:stCxn id="29" idx="1"/>
                      <a:endCxn id="28" idx="1"/>
                    </p:cNvCxnSpPr>
                    <p:nvPr/>
                  </p:nvCxnSpPr>
                  <p:spPr>
                    <a:xfrm rot="10800000">
                      <a:off x="4706876" y="5064373"/>
                      <a:ext cx="12700" cy="620365"/>
                    </a:xfrm>
                    <a:prstGeom prst="bentConnector3">
                      <a:avLst>
                        <a:gd name="adj1" fmla="val 7047457"/>
                      </a:avLst>
                    </a:prstGeom>
                    <a:ln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6" name="꺾인 연결선[E] 25">
                      <a:extLst>
                        <a:ext uri="{FF2B5EF4-FFF2-40B4-BE49-F238E27FC236}">
                          <a16:creationId xmlns:a16="http://schemas.microsoft.com/office/drawing/2014/main" id="{C8F7A241-E137-B948-8973-428A97A388F3}"/>
                        </a:ext>
                      </a:extLst>
                    </p:cNvPr>
                    <p:cNvCxnSpPr>
                      <a:cxnSpLocks/>
                      <a:stCxn id="36" idx="2"/>
                      <a:endCxn id="28" idx="0"/>
                    </p:cNvCxnSpPr>
                    <p:nvPr/>
                  </p:nvCxnSpPr>
                  <p:spPr>
                    <a:xfrm rot="16200000" flipH="1">
                      <a:off x="3960824" y="2815161"/>
                      <a:ext cx="952510" cy="3102947"/>
                    </a:xfrm>
                    <a:prstGeom prst="bentConnector3">
                      <a:avLst/>
                    </a:prstGeom>
                    <a:ln>
                      <a:headEnd type="triangle"/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</p:grpSp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7087D319-2DBC-AA47-B830-6A34E62421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47624" y="5489786"/>
              <a:ext cx="484506" cy="445111"/>
            </a:xfrm>
            <a:prstGeom prst="rect">
              <a:avLst/>
            </a:prstGeom>
          </p:spPr>
        </p:pic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id="{56388147-B025-FC46-B885-00864250AF6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80268" y="4965292"/>
              <a:ext cx="424271" cy="424271"/>
            </a:xfrm>
            <a:prstGeom prst="rect">
              <a:avLst/>
            </a:prstGeom>
          </p:spPr>
        </p:pic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CB11693D-E3E5-4F4A-BE45-1FB46ABB055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85268" y="5489786"/>
              <a:ext cx="484506" cy="445111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pic>
          <p:nvPicPr>
            <p:cNvPr id="56" name="그림 55">
              <a:extLst>
                <a:ext uri="{FF2B5EF4-FFF2-40B4-BE49-F238E27FC236}">
                  <a16:creationId xmlns:a16="http://schemas.microsoft.com/office/drawing/2014/main" id="{64286AC0-2290-5549-9F95-AE384B5B826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8887" y="974316"/>
              <a:ext cx="659331" cy="646144"/>
            </a:xfrm>
            <a:prstGeom prst="rect">
              <a:avLst/>
            </a:prstGeom>
          </p:spPr>
        </p:pic>
        <p:pic>
          <p:nvPicPr>
            <p:cNvPr id="58" name="그림 57" descr="클립아트이(가) 표시된 사진&#10;&#10;&#10;&#10;자동 생성된 설명">
              <a:extLst>
                <a:ext uri="{FF2B5EF4-FFF2-40B4-BE49-F238E27FC236}">
                  <a16:creationId xmlns:a16="http://schemas.microsoft.com/office/drawing/2014/main" id="{955997D5-EB85-0449-9F78-AB318EFFBA8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52176" y="4013539"/>
              <a:ext cx="698999" cy="304774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17C4BC78-E6FC-5F42-BCF8-A17C15672D0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80268" y="6030867"/>
              <a:ext cx="424271" cy="392471"/>
            </a:xfrm>
            <a:prstGeom prst="rect">
              <a:avLst/>
            </a:prstGeom>
          </p:spPr>
        </p:pic>
        <p:pic>
          <p:nvPicPr>
            <p:cNvPr id="61" name="그림 60">
              <a:extLst>
                <a:ext uri="{FF2B5EF4-FFF2-40B4-BE49-F238E27FC236}">
                  <a16:creationId xmlns:a16="http://schemas.microsoft.com/office/drawing/2014/main" id="{6BF13AAE-D1EE-6D4D-99C5-7F61CCA5DF1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13582" y="3338967"/>
              <a:ext cx="453249" cy="453249"/>
            </a:xfrm>
            <a:prstGeom prst="rect">
              <a:avLst/>
            </a:prstGeom>
          </p:spPr>
        </p:pic>
        <p:pic>
          <p:nvPicPr>
            <p:cNvPr id="63" name="그림 62">
              <a:extLst>
                <a:ext uri="{FF2B5EF4-FFF2-40B4-BE49-F238E27FC236}">
                  <a16:creationId xmlns:a16="http://schemas.microsoft.com/office/drawing/2014/main" id="{A2ED4F1E-4F94-6546-BB65-30738BD2166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95522" y="2215267"/>
              <a:ext cx="506169" cy="502120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66A3EE93-FE67-3040-99B8-7C81A1BB152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265324" y="4647275"/>
              <a:ext cx="428852" cy="39728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942705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3A3EAD-F1C6-4EF1-A6B9-39555FAFC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1.3 </a:t>
            </a:r>
            <a:r>
              <a:rPr lang="ko-KR" altLang="en-US" dirty="0"/>
              <a:t>프로젝트 </a:t>
            </a:r>
            <a:r>
              <a:rPr lang="en-US" altLang="ko-KR" dirty="0"/>
              <a:t>DB </a:t>
            </a:r>
            <a:r>
              <a:rPr lang="ko-KR" altLang="en-US" dirty="0"/>
              <a:t>구성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3099322-27FA-4B5C-97E2-03B5E64D299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Database </a:t>
            </a:r>
            <a:endParaRPr lang="ko-KR" altLang="en-US" dirty="0"/>
          </a:p>
        </p:txBody>
      </p:sp>
      <p:pic>
        <p:nvPicPr>
          <p:cNvPr id="5" name="내용 개체 틀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4724" y="1691786"/>
            <a:ext cx="5542552" cy="4985766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E7F971F-4596-5A4B-8425-304C0AC00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C0D5B7-96EA-4093-984D-477B284E1D78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1738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AA1848-0FB6-124E-A63D-2DA2223345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1.3 </a:t>
            </a:r>
            <a:r>
              <a:rPr lang="ko-KR" altLang="en-US" dirty="0"/>
              <a:t>프로젝트 </a:t>
            </a:r>
            <a:r>
              <a:rPr lang="en-US" altLang="ko-KR" dirty="0"/>
              <a:t>DB </a:t>
            </a:r>
            <a:r>
              <a:rPr lang="ko-KR" altLang="en-US" dirty="0"/>
              <a:t>구성</a:t>
            </a:r>
            <a:endParaRPr kumimoji="1" lang="ko-KR" altLang="en-US" dirty="0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409D76A2-9C03-A64C-B47F-09E1F71CED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1936750"/>
            <a:ext cx="3779715" cy="3187700"/>
          </a:xfr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1FE678E-C034-1540-9D1E-238761D30C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C0D5B7-96EA-4093-984D-477B284E1D78}" type="slidenum">
              <a:rPr lang="ko-KR" altLang="en-US" smtClean="0"/>
              <a:pPr/>
              <a:t>8</a:t>
            </a:fld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553DD5D-F7C0-474F-8F84-7604C94345D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ko-KR" dirty="0"/>
              <a:t>DB contents</a:t>
            </a:r>
            <a:endParaRPr kumimoji="1" lang="ko-KR" altLang="en-US" dirty="0"/>
          </a:p>
        </p:txBody>
      </p:sp>
      <p:pic>
        <p:nvPicPr>
          <p:cNvPr id="9" name="그림 8" descr="텍스트이(가) 표시된 사진&#10;&#10;&#10;&#10;자동 생성된 설명">
            <a:extLst>
              <a:ext uri="{FF2B5EF4-FFF2-40B4-BE49-F238E27FC236}">
                <a16:creationId xmlns:a16="http://schemas.microsoft.com/office/drawing/2014/main" id="{A6E4D7A3-1C41-9246-8EE8-8BE37B34FF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4486" y="1936750"/>
            <a:ext cx="2743200" cy="313690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725E395D-F48E-2A45-B846-E44DEEA62AED}"/>
              </a:ext>
            </a:extLst>
          </p:cNvPr>
          <p:cNvSpPr/>
          <p:nvPr/>
        </p:nvSpPr>
        <p:spPr>
          <a:xfrm>
            <a:off x="2392728" y="5420819"/>
            <a:ext cx="1889858" cy="5275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전공 코드 </a:t>
            </a:r>
            <a:r>
              <a:rPr kumimoji="1" lang="en-US" altLang="ko-KR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mj</a:t>
            </a:r>
            <a:endParaRPr kumimoji="1" lang="ko-KR" altLang="en-US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0DE2795-ADDB-BE46-96B9-3426A287F462}"/>
              </a:ext>
            </a:extLst>
          </p:cNvPr>
          <p:cNvSpPr/>
          <p:nvPr/>
        </p:nvSpPr>
        <p:spPr>
          <a:xfrm>
            <a:off x="7554060" y="5420819"/>
            <a:ext cx="1564052" cy="5275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교양 코드</a:t>
            </a:r>
            <a:r>
              <a:rPr kumimoji="1" lang="en-US" altLang="ko-KR" dirty="0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kumimoji="1" lang="en-US" altLang="ko-KR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gn</a:t>
            </a:r>
            <a:endParaRPr kumimoji="1" lang="ko-KR" altLang="en-US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144554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AA1848-0FB6-124E-A63D-2DA2223345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1.3 </a:t>
            </a:r>
            <a:r>
              <a:rPr lang="ko-KR" altLang="en-US" dirty="0"/>
              <a:t>프로젝트 </a:t>
            </a:r>
            <a:r>
              <a:rPr lang="en-US" altLang="ko-KR" dirty="0"/>
              <a:t>DB </a:t>
            </a:r>
            <a:r>
              <a:rPr lang="ko-KR" altLang="en-US" dirty="0"/>
              <a:t>구성</a:t>
            </a:r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1FE678E-C034-1540-9D1E-238761D30C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C0D5B7-96EA-4093-984D-477B284E1D78}" type="slidenum">
              <a:rPr lang="ko-KR" altLang="en-US" smtClean="0"/>
              <a:pPr/>
              <a:t>9</a:t>
            </a:fld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553DD5D-F7C0-474F-8F84-7604C94345D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ko-KR" dirty="0"/>
              <a:t>DB contents</a:t>
            </a:r>
            <a:endParaRPr kumimoji="1" lang="ko-KR" altLang="en-US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31D06DAC-586D-1A4A-807A-147172228B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1000" y="1866900"/>
            <a:ext cx="6350000" cy="3124200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A2379C7D-61C7-764D-8DB4-CC60758174AF}"/>
              </a:ext>
            </a:extLst>
          </p:cNvPr>
          <p:cNvSpPr/>
          <p:nvPr/>
        </p:nvSpPr>
        <p:spPr>
          <a:xfrm>
            <a:off x="4900246" y="5609492"/>
            <a:ext cx="2391508" cy="7468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강의 테이블 </a:t>
            </a:r>
            <a:r>
              <a:rPr kumimoji="1" lang="en-US" altLang="ko-KR" dirty="0">
                <a:latin typeface="Nanum Gothic" panose="020D0604000000000000" pitchFamily="34" charset="-127"/>
                <a:ea typeface="Nanum Gothic" panose="020D0604000000000000" pitchFamily="34" charset="-127"/>
              </a:rPr>
              <a:t>course</a:t>
            </a:r>
            <a:endParaRPr kumimoji="1" lang="ko-KR" altLang="en-US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315604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2608</TotalTime>
  <Words>1378</Words>
  <Application>Microsoft Macintosh PowerPoint</Application>
  <PresentationFormat>와이드스크린</PresentationFormat>
  <Paragraphs>341</Paragraphs>
  <Slides>33</Slides>
  <Notes>25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39" baseType="lpstr">
      <vt:lpstr>Nanum Gothic</vt:lpstr>
      <vt:lpstr>나눔바른고딕</vt:lpstr>
      <vt:lpstr>Cambria Math</vt:lpstr>
      <vt:lpstr>Arial</vt:lpstr>
      <vt:lpstr>맑은 고딕</vt:lpstr>
      <vt:lpstr>Office 테마</vt:lpstr>
      <vt:lpstr>유전 알고리즘을 활용한 웹 기반 학생 시간표 작성 시스템과 접근성 향상을 위한 카카오 챗봇</vt:lpstr>
      <vt:lpstr>PowerPoint 프레젠테이션</vt:lpstr>
      <vt:lpstr>1. 프로젝트 소개</vt:lpstr>
      <vt:lpstr>1.1. 프로젝트 배경</vt:lpstr>
      <vt:lpstr>1.2. 프로젝트 개요</vt:lpstr>
      <vt:lpstr>1.2 프로젝트 구성도</vt:lpstr>
      <vt:lpstr>1.3 프로젝트 DB 구성</vt:lpstr>
      <vt:lpstr>1.3 프로젝트 DB 구성</vt:lpstr>
      <vt:lpstr>1.3 프로젝트 DB 구성</vt:lpstr>
      <vt:lpstr>1.4 프로젝트 개발 기간</vt:lpstr>
      <vt:lpstr>2. 프로젝트 기술</vt:lpstr>
      <vt:lpstr>2.1. Crawling</vt:lpstr>
      <vt:lpstr>2.1. Crawling</vt:lpstr>
      <vt:lpstr>2.2. Timetable Scheduling</vt:lpstr>
      <vt:lpstr>2.3. Genetic Algorithm</vt:lpstr>
      <vt:lpstr>2.3. Genetic Algorithm</vt:lpstr>
      <vt:lpstr>2.3. Genetic Algorithm</vt:lpstr>
      <vt:lpstr>2.4. Spring Boot</vt:lpstr>
      <vt:lpstr>2.5. Chatbot</vt:lpstr>
      <vt:lpstr>2.5. Chatbot</vt:lpstr>
      <vt:lpstr>3. 프로젝트 구성</vt:lpstr>
      <vt:lpstr>3. 프로젝트 구성</vt:lpstr>
      <vt:lpstr>3. 프로젝트 구성</vt:lpstr>
      <vt:lpstr>3. 프로젝트 구성</vt:lpstr>
      <vt:lpstr>3. 프로젝트 구성</vt:lpstr>
      <vt:lpstr>3. 프로젝트 구성</vt:lpstr>
      <vt:lpstr>3. 프로젝트 구성</vt:lpstr>
      <vt:lpstr>3. 프로젝트 구성</vt:lpstr>
      <vt:lpstr>3. 프로젝트 구성</vt:lpstr>
      <vt:lpstr>4. 결론</vt:lpstr>
      <vt:lpstr>4.1. 결론 및 향후 발전방향</vt:lpstr>
      <vt:lpstr>4.2. 프로젝트 시연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웹 기반 학생 시간표 작성 시스템</dc:title>
  <dc:creator>상수 이</dc:creator>
  <cp:lastModifiedBy>조영민</cp:lastModifiedBy>
  <cp:revision>100</cp:revision>
  <dcterms:created xsi:type="dcterms:W3CDTF">2018-10-21T03:36:35Z</dcterms:created>
  <dcterms:modified xsi:type="dcterms:W3CDTF">2018-10-29T08:19:53Z</dcterms:modified>
</cp:coreProperties>
</file>